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8" r:id="rId1"/>
  </p:sldMasterIdLst>
  <p:notesMasterIdLst>
    <p:notesMasterId r:id="rId37"/>
  </p:notesMasterIdLst>
  <p:sldIdLst>
    <p:sldId id="261" r:id="rId2"/>
    <p:sldId id="262" r:id="rId3"/>
    <p:sldId id="263" r:id="rId4"/>
    <p:sldId id="280" r:id="rId5"/>
    <p:sldId id="277" r:id="rId6"/>
    <p:sldId id="257" r:id="rId7"/>
    <p:sldId id="264" r:id="rId8"/>
    <p:sldId id="258" r:id="rId9"/>
    <p:sldId id="286" r:id="rId10"/>
    <p:sldId id="260" r:id="rId11"/>
    <p:sldId id="287" r:id="rId12"/>
    <p:sldId id="259" r:id="rId13"/>
    <p:sldId id="288" r:id="rId14"/>
    <p:sldId id="265" r:id="rId15"/>
    <p:sldId id="289" r:id="rId16"/>
    <p:sldId id="266" r:id="rId17"/>
    <p:sldId id="290" r:id="rId18"/>
    <p:sldId id="270" r:id="rId19"/>
    <p:sldId id="267" r:id="rId20"/>
    <p:sldId id="291" r:id="rId21"/>
    <p:sldId id="268" r:id="rId22"/>
    <p:sldId id="292" r:id="rId23"/>
    <p:sldId id="269" r:id="rId24"/>
    <p:sldId id="293" r:id="rId25"/>
    <p:sldId id="271" r:id="rId26"/>
    <p:sldId id="281" r:id="rId27"/>
    <p:sldId id="272" r:id="rId28"/>
    <p:sldId id="282" r:id="rId29"/>
    <p:sldId id="273" r:id="rId30"/>
    <p:sldId id="283" r:id="rId31"/>
    <p:sldId id="274" r:id="rId32"/>
    <p:sldId id="284" r:id="rId33"/>
    <p:sldId id="275" r:id="rId34"/>
    <p:sldId id="285" r:id="rId35"/>
    <p:sldId id="27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8"/>
    <p:restoredTop sz="94628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DBD77-43B9-4B82-BBE7-71B07430A5F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63161-DF5D-4A85-9885-30BC5695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A63161-DF5D-4A85-9885-30BC5695416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3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2CF7642-743E-4819-97C1-26299F62B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4255" y="0"/>
            <a:ext cx="1251970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6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67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45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1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82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0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9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298" y="2468032"/>
            <a:ext cx="11165405" cy="3923806"/>
          </a:xfrm>
        </p:spPr>
        <p:txBody>
          <a:bodyPr/>
          <a:lstStyle>
            <a:lvl1pPr>
              <a:buClr>
                <a:srgbClr val="046A38"/>
              </a:buClr>
              <a:defRPr sz="2400"/>
            </a:lvl1pPr>
            <a:lvl2pPr marL="742950" indent="-285750">
              <a:buClr>
                <a:srgbClr val="046A38"/>
              </a:buClr>
              <a:buFont typeface="Wingdings" panose="05000000000000000000" pitchFamily="2" charset="2"/>
              <a:buChar char="q"/>
              <a:defRPr sz="2000"/>
            </a:lvl2pPr>
            <a:lvl3pPr>
              <a:buClr>
                <a:srgbClr val="046A38"/>
              </a:buClr>
              <a:defRPr sz="1600"/>
            </a:lvl3pPr>
            <a:lvl4pPr>
              <a:buClr>
                <a:srgbClr val="046A38"/>
              </a:buClr>
              <a:defRPr/>
            </a:lvl4pPr>
            <a:lvl5pPr>
              <a:buClr>
                <a:srgbClr val="046A38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B1AE4C-8193-4590-8E25-A5ABF30B3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64255" y="0"/>
            <a:ext cx="1251970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65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4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8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3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0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95B6322-91F2-F448-AF8F-2724DFCA97FD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E7B62C8-F65E-D04A-9533-A51A755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  <p:sldLayoutId id="21474841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svg.org/check-mark-vector-image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heck-mark-vector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0FCF-9E0E-2787-66B6-53AFC5CA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21C8-6398-DB83-36E6-9251A01D6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Status Update</a:t>
            </a:r>
          </a:p>
          <a:p>
            <a:endParaRPr lang="en-US"/>
          </a:p>
          <a:p>
            <a:r>
              <a:rPr lang="en-US"/>
              <a:t>Office hours</a:t>
            </a:r>
          </a:p>
          <a:p>
            <a:pPr lvl="1"/>
            <a:r>
              <a:rPr lang="en-US"/>
              <a:t>5 scheduled and posted; 5 flexible</a:t>
            </a:r>
          </a:p>
          <a:p>
            <a:pPr lvl="1"/>
            <a:r>
              <a:rPr lang="en-US"/>
              <a:t>Meet student needs and </a:t>
            </a:r>
          </a:p>
          <a:p>
            <a:pPr lvl="1"/>
            <a:r>
              <a:rPr lang="en-US"/>
              <a:t>DH approved</a:t>
            </a:r>
          </a:p>
          <a:p>
            <a:pPr lvl="1"/>
            <a:endParaRPr lang="en-US"/>
          </a:p>
          <a:p>
            <a:r>
              <a:rPr lang="en-US"/>
              <a:t>Interim Evaluations – classroom observation</a:t>
            </a:r>
          </a:p>
          <a:p>
            <a:endParaRPr lang="en-US"/>
          </a:p>
          <a:p>
            <a:r>
              <a:rPr lang="en-US"/>
              <a:t>Can apply for promotion on FMLA</a:t>
            </a:r>
          </a:p>
          <a:p>
            <a:pPr lvl="1"/>
            <a:r>
              <a:rPr lang="en-US"/>
              <a:t>If able to conduct classroom observation prior to leave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8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37EB-E59E-338C-BE44-EAA2DA7A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30507-381C-0E69-1BB1-0C4864BA7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new faculty member submit and do in Year Two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two? What forms are submitted?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9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37EB-E59E-338C-BE44-EAA2DA7A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30507-381C-0E69-1BB1-0C4864BA7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does a new faculty member submit and do in Year Two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two? What forms are submitted?</a:t>
            </a:r>
          </a:p>
          <a:p>
            <a:pPr lvl="1"/>
            <a:r>
              <a:rPr lang="en-US" dirty="0"/>
              <a:t>DH/SD reviews student evaluations, conducts classroom observation, meets jointly with DH/SD and faculty member and submits confirmation of interim meeting form</a:t>
            </a:r>
          </a:p>
          <a:p>
            <a:pPr lvl="1"/>
            <a:r>
              <a:rPr lang="en-US" dirty="0"/>
              <a:t>PC reviews student evaluations, conducts classroom observation and meets jointly with DH/SD and faculty member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7F9BE-11AC-4CB2-A6F6-510039DA6960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F10065-B957-4D90-A985-9A4AE14EA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2772694"/>
            <a:ext cx="388374" cy="3883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993018-9EE3-42D1-B568-C0797E842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059129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AF7004-ADBF-4877-8720-EF871FF76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723967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9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A5AE-A4BC-C9CF-DB46-C49CB72A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FFF04-74DC-8ACE-787E-3C12B6BBF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new faculty member submit and do in Year Three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three? What forms are submitted?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1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A5AE-A4BC-C9CF-DB46-C49CB72A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FFF04-74DC-8ACE-787E-3C12B6BBF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98" y="2468031"/>
            <a:ext cx="11165405" cy="41195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does a new faculty member submit and do in Year Three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r>
              <a:rPr lang="en-US" dirty="0"/>
              <a:t>What does DH/SD and PC do in year three? What forms are submitted?</a:t>
            </a:r>
          </a:p>
          <a:p>
            <a:pPr lvl="1"/>
            <a:r>
              <a:rPr lang="en-US" dirty="0"/>
              <a:t>DH/SD reviews submitted material, PC evaluation and faculty response, conducts classroom observation, completes narrative, completes summary evaluation form, submits documents to Dean’s office </a:t>
            </a:r>
          </a:p>
          <a:p>
            <a:pPr lvl="1"/>
            <a:r>
              <a:rPr lang="en-US" dirty="0"/>
              <a:t>PC reviews submitted material, conducts classroom observations, completes PC portion of summary evaluation form, and completes narrative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4C72BD-931A-4D35-9F80-2CB31C6A89ED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5B5BBB-913C-43EF-B6EC-CADB1CFC2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2772694"/>
            <a:ext cx="388374" cy="3883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8C485B-8C19-42B7-A52D-4143F78AF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116685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B36C62-08E5-4799-848F-F09183187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490172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6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1979-44AB-5E56-BF55-BCB4CBED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Four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DD65-5777-00CB-2D3C-F4EE59C5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new faculty member submit and do in Year Four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four? What forms are submitted?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26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1979-44AB-5E56-BF55-BCB4CBED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Four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DD65-5777-00CB-2D3C-F4EE59C5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does a new faculty member submit and do in Year Four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r>
              <a:rPr lang="en-US" dirty="0"/>
              <a:t>What does DH/SD and PC do in year four? What forms are submitted?</a:t>
            </a:r>
          </a:p>
          <a:p>
            <a:pPr lvl="1"/>
            <a:r>
              <a:rPr lang="en-US" dirty="0"/>
              <a:t>DH/SD reviews Year 3 material, conducts classroom observation, meets jointly with DH/SD and faculty member and submits confirmation of interim meeting form</a:t>
            </a:r>
          </a:p>
          <a:p>
            <a:pPr lvl="1"/>
            <a:r>
              <a:rPr lang="en-US" dirty="0"/>
              <a:t>PC reviews Year 3 material, conducts classroom observation and meets jointly with DH/SD and faculty member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80433-F24D-4436-A94C-48017AAAB085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49D76-3F34-4F5B-AF49-7A09E2B10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146319"/>
            <a:ext cx="388374" cy="3883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427B0A-1B6D-44BF-8AE1-85A68C760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834438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00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7E72-07BE-29D5-D40A-6B0B12FC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525D8-26B1-DF3C-1FAE-25F4EF94D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new faculty member submit and do in Year Five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five? What forms are submitted?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23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7E72-07BE-29D5-D40A-6B0B12FC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525D8-26B1-DF3C-1FAE-25F4EF94D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98" y="2468032"/>
            <a:ext cx="11165405" cy="40802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does a new faculty member submit and do in Year Five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r>
              <a:rPr lang="en-US" dirty="0"/>
              <a:t>What does DH/SD and PC do in year five? What forms are submitted?</a:t>
            </a:r>
          </a:p>
          <a:p>
            <a:pPr lvl="1"/>
            <a:r>
              <a:rPr lang="en-US" dirty="0"/>
              <a:t>DH/SD reviews submitted material, PC evaluation and faculty response, conducts classroom observation, completes narrative, completes summary evaluation form, submits documents to Dean’s office </a:t>
            </a:r>
          </a:p>
          <a:p>
            <a:pPr lvl="1"/>
            <a:r>
              <a:rPr lang="en-US" dirty="0"/>
              <a:t>PC reviews submitted material, conducts classroom observations, completes PC portion of summary evaluation form, and completes narrative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47CAD0-F1B1-4F4D-A7A4-CEC317180815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0E8F0E-D7E0-421F-A735-A285CDEE2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2762865"/>
            <a:ext cx="388374" cy="3883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8EFCDB-F4B5-41D1-805A-58484A099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134032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2FC70B-A414-49D5-98BB-A350BC50A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505199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7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C432-2489-564A-BF21-387D7C76A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Member w/ Service Rank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093B4-9DE5-523D-BB40-C781BE0FC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one-year service rank credit affect the evaluation process?</a:t>
            </a:r>
          </a:p>
          <a:p>
            <a:endParaRPr lang="en-US" dirty="0"/>
          </a:p>
          <a:p>
            <a:r>
              <a:rPr lang="en-US" dirty="0"/>
              <a:t>How does two-year service rank credit affect the evaluation process?</a:t>
            </a:r>
          </a:p>
        </p:txBody>
      </p:sp>
    </p:spTree>
    <p:extLst>
      <p:ext uri="{BB962C8B-B14F-4D97-AF65-F5344CB8AC3E}">
        <p14:creationId xmlns:p14="http://schemas.microsoft.com/office/powerpoint/2010/main" val="3953762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74B7-2644-2937-2639-A1C8CE7B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Applying for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0B60C-B8A3-84C9-67A9-2A920B318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a tenured faculty member submit and do when applying for promotion?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February 1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do? What forms are submitted?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5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E300-BA4B-2CA8-FD17-756A3C37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B65FF-F3AD-53B2-EC60-70F932322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faculty member denied research/creative release, there is now an appeal process.</a:t>
            </a:r>
          </a:p>
          <a:p>
            <a:endParaRPr lang="en-US" dirty="0"/>
          </a:p>
          <a:p>
            <a:r>
              <a:rPr lang="en-US" dirty="0"/>
              <a:t>Pandemic Impact Statement</a:t>
            </a:r>
          </a:p>
          <a:p>
            <a:endParaRPr lang="en-US" dirty="0"/>
          </a:p>
          <a:p>
            <a:r>
              <a:rPr lang="en-US" dirty="0"/>
              <a:t>Health Care – faculty must sign up during open enrollment</a:t>
            </a:r>
          </a:p>
          <a:p>
            <a:endParaRPr lang="en-US" dirty="0"/>
          </a:p>
          <a:p>
            <a:r>
              <a:rPr lang="en-US" dirty="0"/>
              <a:t>Committee to look at Student Evaluations</a:t>
            </a:r>
          </a:p>
          <a:p>
            <a:endParaRPr lang="en-US" dirty="0"/>
          </a:p>
          <a:p>
            <a:r>
              <a:rPr lang="en-US" dirty="0"/>
              <a:t>Committee to conduct a Salary Equity Study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52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74B7-2644-2937-2639-A1C8CE7B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Applying for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0B60C-B8A3-84C9-67A9-2A920B318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does a tenured faculty member submit and do when applying for promotion?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February 1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r>
              <a:rPr lang="en-US" dirty="0"/>
              <a:t>What does DH/SD and PC do? What forms are submitted?</a:t>
            </a:r>
          </a:p>
          <a:p>
            <a:pPr lvl="1"/>
            <a:r>
              <a:rPr lang="en-US" dirty="0"/>
              <a:t>DH/SD reviews submitted material, PC evaluation and faculty response, conducts classroom observation, completes narrative, completes summary evaluation form, submits documents to Dean’s office </a:t>
            </a:r>
          </a:p>
          <a:p>
            <a:pPr lvl="1"/>
            <a:r>
              <a:rPr lang="en-US" dirty="0"/>
              <a:t>PC reviews submitted material, conducts classroom observations, completes PC portion of summary evaluation form, and completes narrative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6CAE44-2BFA-42C3-864B-F06BBB918A88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A2CE8C-5BF6-46DD-8BD9-D35D06BAC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2732762"/>
            <a:ext cx="388374" cy="3883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AF2B87-B9C6-4C82-B2CA-8E5043E0D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4433" y="3046592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7DA705-1BB0-4953-81FD-384579BC9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30168" y="3412630"/>
            <a:ext cx="388374" cy="388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3A19B9-4E06-494E-A41F-1DA282431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4041561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62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D2DF1-59E7-3141-119C-1C97DE92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member during PPE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31289-FB8B-F72B-E21C-804886E78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new faculty member submit and do in Year Five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in? What forms are submitted?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70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D2DF1-59E7-3141-119C-1C97DE92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member during PPE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31289-FB8B-F72B-E21C-804886E78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does a new faculty member submit and do in Year Five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r>
              <a:rPr lang="en-US" dirty="0"/>
              <a:t>What does DH/SD and PC do in? What forms are submitted?</a:t>
            </a:r>
          </a:p>
          <a:p>
            <a:pPr lvl="1"/>
            <a:r>
              <a:rPr lang="en-US" dirty="0"/>
              <a:t>DH/SD reviews AARs and other relevant material, provides written statement to faculty/AHR if satisfactory, if unsatisfactory notify AHR </a:t>
            </a:r>
          </a:p>
          <a:p>
            <a:pPr lvl="1"/>
            <a:r>
              <a:rPr lang="en-US" dirty="0"/>
              <a:t>PC does nothing unless the DH/SD brings issues to the committee.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51DCFF-2B44-4441-9AEC-8B018B861AFD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66D919-4E1D-4CF3-89B7-08F4C4947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1623" y="4402503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47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765E-69D9-1639-6281-F8B1D21A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Tenured Faculty not during PPE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EF87B-F503-77A0-C4E6-8186FF058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tenured faculty member submit annually?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by February 1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five? What forms are submitted?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30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765E-69D9-1639-6281-F8B1D21A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Tenured Faculty not during PPE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EF87B-F503-77A0-C4E6-8186FF058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a tenured faculty member submit annually?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by February 1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r>
              <a:rPr lang="en-US" dirty="0"/>
              <a:t>What does DH/SD and PC do in year five? What forms are submitted?</a:t>
            </a:r>
          </a:p>
          <a:p>
            <a:pPr lvl="1"/>
            <a:r>
              <a:rPr lang="en-US" dirty="0"/>
              <a:t>DH/SD reviews AARs </a:t>
            </a:r>
          </a:p>
          <a:p>
            <a:pPr lvl="1"/>
            <a:r>
              <a:rPr lang="en-US" dirty="0"/>
              <a:t>PC does nothing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24F45C-043E-4862-A505-4BA31D1B3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4466511"/>
            <a:ext cx="388374" cy="3883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2BF530-B24A-4D4E-92AE-AAF80D6E6D57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</p:spTree>
    <p:extLst>
      <p:ext uri="{BB962C8B-B14F-4D97-AF65-F5344CB8AC3E}">
        <p14:creationId xmlns:p14="http://schemas.microsoft.com/office/powerpoint/2010/main" val="2122586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7497-D1DA-C52D-5F91-F9C6A30D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FTL Evaluation – Initial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C310-8127-FC97-1559-6D99896F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an FTL submit and do for Initial Evaluation?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Complete application for initial/periodic evaluation</a:t>
            </a:r>
          </a:p>
          <a:p>
            <a:endParaRPr lang="en-US" dirty="0"/>
          </a:p>
          <a:p>
            <a:r>
              <a:rPr lang="en-US" dirty="0"/>
              <a:t>What does the DH/SD and PC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60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7497-D1DA-C52D-5F91-F9C6A30D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FTL Evaluation – Initial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C310-8127-FC97-1559-6D99896F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does an FTL submit and do for Initial Evaluation?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Complete application for initial/periodic evaluation</a:t>
            </a:r>
          </a:p>
          <a:p>
            <a:r>
              <a:rPr lang="en-US" dirty="0"/>
              <a:t>What does the DH/SD and PC do?</a:t>
            </a:r>
          </a:p>
          <a:p>
            <a:pPr lvl="1"/>
            <a:r>
              <a:rPr lang="en-US" dirty="0"/>
              <a:t>DH submits evaluation summary sheet, classroom observation evaluation form, FTL application for evaluation and an optional narrative</a:t>
            </a:r>
          </a:p>
          <a:p>
            <a:pPr lvl="1"/>
            <a:r>
              <a:rPr lang="en-US" dirty="0"/>
              <a:t>PC does nothing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1CD0DA-6CBB-46A1-AC0A-A23DC227A8EE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4671C-EFFB-4BC7-8529-D1AF9F692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5177" y="3122351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C5D596-35DE-48F8-9A05-63A6E6F16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5177" y="3487272"/>
            <a:ext cx="388374" cy="388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5FF48C-A8BF-4CDD-9201-92EADA16A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5177" y="3835396"/>
            <a:ext cx="388374" cy="3883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31CF90-680C-40B5-975F-FE38DD085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5177" y="4531644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27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FDA4B-F513-E430-0F5C-F41ED369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FTL Evaluation - Periodic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6AEB9-2BC2-47AC-689A-8E3F2A535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does an FTL submit and do for a Periodic Evaluation?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Complete application for initial/periodic evaluation</a:t>
            </a:r>
          </a:p>
          <a:p>
            <a:pPr lvl="1"/>
            <a:endParaRPr lang="en-US" dirty="0"/>
          </a:p>
          <a:p>
            <a:r>
              <a:rPr lang="en-US" dirty="0"/>
              <a:t>How often are Periodic evaluations conducted?</a:t>
            </a:r>
          </a:p>
          <a:p>
            <a:r>
              <a:rPr lang="en-US" dirty="0"/>
              <a:t>What does the DH/SD and PC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35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7497-D1DA-C52D-5F91-F9C6A30D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FTL Evaluation – Periodic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C310-8127-FC97-1559-6D99896F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does an FTL submit and do for a Periodic Evaluation?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Complete application for initial/periodic evaluation</a:t>
            </a:r>
          </a:p>
          <a:p>
            <a:r>
              <a:rPr lang="en-US" dirty="0"/>
              <a:t>What does the DH/SD and PC do?</a:t>
            </a:r>
          </a:p>
          <a:p>
            <a:pPr lvl="1"/>
            <a:r>
              <a:rPr lang="en-US" dirty="0"/>
              <a:t>DH submits evaluation summary sheet, classroom observation evaluation form, FTL application for evaluation and an optional narrative</a:t>
            </a:r>
          </a:p>
          <a:p>
            <a:pPr lvl="1"/>
            <a:r>
              <a:rPr lang="en-US" dirty="0"/>
              <a:t>PC does nothing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1CD0DA-6CBB-46A1-AC0A-A23DC227A8EE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4671C-EFFB-4BC7-8529-D1AF9F692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2046" y="3123335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C5D596-35DE-48F8-9A05-63A6E6F16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6795" y="3483536"/>
            <a:ext cx="388374" cy="388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5FF48C-A8BF-4CDD-9201-92EADA16A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6795" y="3843737"/>
            <a:ext cx="388374" cy="3883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F80197-DA55-4894-ADFD-2C1904242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2046" y="2775156"/>
            <a:ext cx="388374" cy="3883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19419F-C6E5-4727-A0F8-E475224D5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2046" y="4592312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64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13D1-0735-8407-98E3-B0112F69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FTL Evaluation – Promotion/Salary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F3CF7-9B37-4D4D-DCD7-6C05A223F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does an FTL submit and do for a Promotional Evaluation?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Complete application for promotion/salary adjustment</a:t>
            </a:r>
          </a:p>
          <a:p>
            <a:endParaRPr lang="en-US" dirty="0"/>
          </a:p>
          <a:p>
            <a:r>
              <a:rPr lang="en-US" dirty="0"/>
              <a:t>What does the DH/SD and PC do?</a:t>
            </a:r>
          </a:p>
          <a:p>
            <a:r>
              <a:rPr lang="en-US" dirty="0"/>
              <a:t>What criterion is used for an FTL to promote?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4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D8AF2-C252-F022-845B-91D7DDFE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Process – Initial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86F82-A3A2-3500-B544-BE96D9BF7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October 15 (October 17)</a:t>
            </a:r>
          </a:p>
          <a:p>
            <a:pPr lvl="1"/>
            <a:r>
              <a:rPr lang="en-US" dirty="0"/>
              <a:t>Annual Activity Reports for TENURED Faculty and Full Time Lecturers</a:t>
            </a:r>
          </a:p>
          <a:p>
            <a:pPr lvl="1"/>
            <a:r>
              <a:rPr lang="en-US" dirty="0"/>
              <a:t>Full Evaluation and Tenure Materials</a:t>
            </a:r>
          </a:p>
          <a:p>
            <a:pPr lvl="1"/>
            <a:r>
              <a:rPr lang="en-US" dirty="0"/>
              <a:t>Email from Faculty indicating their intent to apply for promotion or full professor salary adjustment</a:t>
            </a:r>
          </a:p>
          <a:p>
            <a:pPr lvl="1"/>
            <a:r>
              <a:rPr lang="en-US" dirty="0"/>
              <a:t>Email from FTL indicating their intent to apply for promotion or for Lecturer 3 salary adjustment</a:t>
            </a:r>
          </a:p>
          <a:p>
            <a:r>
              <a:rPr lang="en-US" dirty="0"/>
              <a:t>February 1</a:t>
            </a:r>
          </a:p>
          <a:p>
            <a:pPr lvl="1"/>
            <a:r>
              <a:rPr lang="en-US" dirty="0"/>
              <a:t>Promotion and Salary Adjustment Materials for Faculty and FTLs</a:t>
            </a:r>
          </a:p>
          <a:p>
            <a:pPr lvl="1"/>
            <a:r>
              <a:rPr lang="en-US" dirty="0"/>
              <a:t>Full Evaluation Materials for 2 </a:t>
            </a:r>
            <a:r>
              <a:rPr lang="en-US" dirty="0" err="1"/>
              <a:t>Yr</a:t>
            </a:r>
            <a:r>
              <a:rPr lang="en-US" dirty="0"/>
              <a:t> Service Rank Faculty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00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7497-D1DA-C52D-5F91-F9C6A30D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FTL Evaluation – Promotion/Salary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C310-8127-FC97-1559-6D99896F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does an FTL submit and do for Initial Evaluation?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Complete application for promotion/salary adjustment</a:t>
            </a:r>
          </a:p>
          <a:p>
            <a:r>
              <a:rPr lang="en-US" dirty="0"/>
              <a:t>What does the DH/SD and PC do?</a:t>
            </a:r>
          </a:p>
          <a:p>
            <a:pPr lvl="1"/>
            <a:r>
              <a:rPr lang="en-US" dirty="0"/>
              <a:t>DH submits evaluation summary sheet, classroom observation evaluation form, FTL application for evaluation and an optional narrative</a:t>
            </a:r>
          </a:p>
          <a:p>
            <a:pPr lvl="1"/>
            <a:r>
              <a:rPr lang="en-US" dirty="0"/>
              <a:t>PC does nothing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1CD0DA-6CBB-46A1-AC0A-A23DC227A8EE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4671C-EFFB-4BC7-8529-D1AF9F692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70599" y="3097163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C5D596-35DE-48F8-9A05-63A6E6F16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46019" y="3477633"/>
            <a:ext cx="388374" cy="388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5FF48C-A8BF-4CDD-9201-92EADA16A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49588" y="3845235"/>
            <a:ext cx="388374" cy="3883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F80197-DA55-4894-ADFD-2C1904242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2888" y="2723131"/>
            <a:ext cx="388374" cy="3883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E89C5F-2CF0-42D3-A402-9C317117C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49588" y="4232872"/>
            <a:ext cx="388374" cy="3883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324E70-4FC9-4ED2-99E6-A35BD6F40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49588" y="4550788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71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D09F-9A10-943F-AC2D-43C531B5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PTL Evaluation - Initial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52DE4-BD4E-21CB-8DBE-16A5EB852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PTL submit and do for Initial Evaluation (by March 15)?</a:t>
            </a:r>
          </a:p>
          <a:p>
            <a:pPr lvl="1"/>
            <a:r>
              <a:rPr lang="en-US" dirty="0"/>
              <a:t>Submit Annual Activity Report 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Provide course materials 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Provide a CV</a:t>
            </a:r>
          </a:p>
          <a:p>
            <a:r>
              <a:rPr lang="en-US" dirty="0"/>
              <a:t>What does the DH/SD and PC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89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D09F-9A10-943F-AC2D-43C531B5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PTL Evaluation - Initial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52DE4-BD4E-21CB-8DBE-16A5EB852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does an PTL submit and do for Initial Evaluation (by March 15)?</a:t>
            </a:r>
          </a:p>
          <a:p>
            <a:pPr lvl="1"/>
            <a:r>
              <a:rPr lang="en-US" dirty="0"/>
              <a:t>Submit Annual Activity Report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Provide a CV</a:t>
            </a:r>
          </a:p>
          <a:p>
            <a:r>
              <a:rPr lang="en-US" dirty="0"/>
              <a:t>What does the DH/SD and PC do?</a:t>
            </a:r>
          </a:p>
          <a:p>
            <a:pPr lvl="1"/>
            <a:r>
              <a:rPr lang="en-US" dirty="0"/>
              <a:t>DH/SD notifies PTL/AHR by Feb 1 that evaluation will take place, submits evaluation summary sheet, classroom observation evaluation form, PTL application for evaluation and an optional narrative</a:t>
            </a:r>
          </a:p>
          <a:p>
            <a:pPr lvl="1"/>
            <a:r>
              <a:rPr lang="en-US" dirty="0"/>
              <a:t>PC does nothing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BB3FE-BB75-4B82-A39E-68FECC69788B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F48780-8373-43F2-BFE1-106677B68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950935" y="3737658"/>
            <a:ext cx="388374" cy="3883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696E52-D934-46B2-8B44-D032A9A6F6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941103" y="3096103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057A0A-486C-4B9A-9BB7-AF58F8B95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960767" y="3416881"/>
            <a:ext cx="388374" cy="388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14157B-9430-440B-BDF4-AA6FB9918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960767" y="4423193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36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7447-6D58-3F7A-E42F-09E6D253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PTL Evaluation - Periodic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F19F-A348-D271-636E-EC4C010D5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does a PTL submit and do for Periodic Evaluation (by November 15 or March 15)?</a:t>
            </a:r>
          </a:p>
          <a:p>
            <a:pPr lvl="1"/>
            <a:r>
              <a:rPr lang="en-US" dirty="0"/>
              <a:t>Submit Annual Activity Report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Provide a CV</a:t>
            </a:r>
          </a:p>
          <a:p>
            <a:r>
              <a:rPr lang="en-US" dirty="0"/>
              <a:t>What does the DH/SD and PC do?</a:t>
            </a:r>
          </a:p>
          <a:p>
            <a:r>
              <a:rPr lang="en-US" dirty="0"/>
              <a:t>How does DH/SD know when PTL is up for an evaluation?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53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7447-6D58-3F7A-E42F-09E6D253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PTL Evaluation - Periodic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F19F-A348-D271-636E-EC4C010D5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98" y="2468031"/>
            <a:ext cx="11165405" cy="41884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does a PTL submit and do for Periodic Evaluation (by November 15 or March 15)?</a:t>
            </a:r>
          </a:p>
          <a:p>
            <a:pPr lvl="1"/>
            <a:r>
              <a:rPr lang="en-US" dirty="0"/>
              <a:t>Submit Annual Activity Report</a:t>
            </a:r>
          </a:p>
          <a:p>
            <a:pPr lvl="1"/>
            <a:r>
              <a:rPr lang="en-US" dirty="0"/>
              <a:t>Submit student evaluation</a:t>
            </a:r>
          </a:p>
          <a:p>
            <a:pPr lvl="1"/>
            <a:r>
              <a:rPr lang="en-US" dirty="0"/>
              <a:t>Provide course materials</a:t>
            </a:r>
          </a:p>
          <a:p>
            <a:pPr lvl="1"/>
            <a:r>
              <a:rPr lang="en-US" dirty="0"/>
              <a:t>Have a classroom observation</a:t>
            </a:r>
          </a:p>
          <a:p>
            <a:pPr lvl="1"/>
            <a:r>
              <a:rPr lang="en-US" dirty="0"/>
              <a:t>Write a Self-Evaluation</a:t>
            </a:r>
          </a:p>
          <a:p>
            <a:pPr lvl="1"/>
            <a:r>
              <a:rPr lang="en-US" dirty="0"/>
              <a:t>Provide a CV</a:t>
            </a:r>
          </a:p>
          <a:p>
            <a:r>
              <a:rPr lang="en-US" dirty="0"/>
              <a:t>What does the DH/SD and PC do?</a:t>
            </a:r>
          </a:p>
          <a:p>
            <a:pPr lvl="1"/>
            <a:r>
              <a:rPr lang="en-US" dirty="0"/>
              <a:t>DH/SD notifies PTL/AHR by Oct 1 (Fall) or Feb 1 (Winter) that evaluation will take place, submits evaluation summary sheet, classroom observation evaluation form, PTL application for evaluation and an optional narrative</a:t>
            </a:r>
          </a:p>
          <a:p>
            <a:r>
              <a:rPr lang="en-US" dirty="0"/>
              <a:t>How does DH/SD know when PTL is up for an evaluation?</a:t>
            </a:r>
          </a:p>
          <a:p>
            <a:pPr lvl="1"/>
            <a:r>
              <a:rPr lang="en-US" dirty="0"/>
              <a:t>DH/SD must track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57D468-C143-4AC1-A1DA-ED2FAB52CD39}"/>
              </a:ext>
            </a:extLst>
          </p:cNvPr>
          <p:cNvSpPr txBox="1"/>
          <p:nvPr/>
        </p:nvSpPr>
        <p:spPr>
          <a:xfrm>
            <a:off x="4434348" y="170500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BB3C0-DB0E-4AA7-AA4D-AA61ACB37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0767" y="3040626"/>
            <a:ext cx="388374" cy="3883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E55500-1F2F-4FEC-B492-2FE0E5135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3056" y="3350342"/>
            <a:ext cx="388374" cy="388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9B77B6-68ED-4382-84DD-DA2A52CBB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45345" y="3669890"/>
            <a:ext cx="388374" cy="3883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301801-FD0B-4554-B380-5511B31C3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29923" y="4348314"/>
            <a:ext cx="388374" cy="38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80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6025171-4EE2-4A82-89EB-F1B78F124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547" y="1048173"/>
            <a:ext cx="8825658" cy="2677648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5458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D8AF2-C252-F022-845B-91D7DDFE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Process - Submission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86F82-A3A2-3500-B544-BE96D9BF7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Faculty</a:t>
            </a:r>
          </a:p>
          <a:p>
            <a:pPr lvl="1"/>
            <a:r>
              <a:rPr lang="en-US" dirty="0"/>
              <a:t>Google folders: manual process; relies on notification</a:t>
            </a:r>
          </a:p>
          <a:p>
            <a:pPr lvl="1"/>
            <a:r>
              <a:rPr lang="en-US" dirty="0"/>
              <a:t>Next year, Mountain Pass</a:t>
            </a:r>
          </a:p>
          <a:p>
            <a:pPr lvl="1"/>
            <a:endParaRPr lang="en-US" dirty="0"/>
          </a:p>
          <a:p>
            <a:r>
              <a:rPr lang="en-US" dirty="0"/>
              <a:t>Full-time Lecturers and Part-time Lecturers</a:t>
            </a:r>
          </a:p>
          <a:p>
            <a:pPr lvl="1"/>
            <a:r>
              <a:rPr lang="en-US" dirty="0"/>
              <a:t>Can submit through email</a:t>
            </a:r>
          </a:p>
          <a:p>
            <a:pPr lvl="1"/>
            <a:r>
              <a:rPr lang="en-US" dirty="0"/>
              <a:t>Can submit hard copies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7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4AF76-3CC1-68AB-AA66-F7B57EA0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Evaluations – Know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9D54-144B-60AA-423B-25742E991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Calendars</a:t>
            </a:r>
          </a:p>
          <a:p>
            <a:r>
              <a:rPr lang="en-US" dirty="0"/>
              <a:t>Contract language(Faculty, FTL, and PTL) for evaluation/process</a:t>
            </a:r>
          </a:p>
          <a:p>
            <a:r>
              <a:rPr lang="en-US" dirty="0"/>
              <a:t>Dept/School DED criteria for Faculty Evaluation</a:t>
            </a:r>
          </a:p>
          <a:p>
            <a:r>
              <a:rPr lang="en-US" dirty="0"/>
              <a:t>Forms needed to submit for each type of Evaluation</a:t>
            </a:r>
          </a:p>
          <a:p>
            <a:r>
              <a:rPr lang="en-US" dirty="0"/>
              <a:t>Materials need to be forwarded for each type of evaluation</a:t>
            </a:r>
          </a:p>
          <a:p>
            <a:r>
              <a:rPr lang="en-US" dirty="0"/>
              <a:t>Meet with your Faculty and PC so they know their roles/responsibilities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7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3F77-62D7-57A3-976A-EAE9FB1C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Evaluations -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10E2A-80FB-6715-4368-01D96F787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Pathway to Tenure (0-5 years) </a:t>
            </a:r>
          </a:p>
          <a:p>
            <a:r>
              <a:rPr lang="en-US" dirty="0"/>
              <a:t>Promotion (including Faculty Salary Adjustment)</a:t>
            </a:r>
          </a:p>
          <a:p>
            <a:r>
              <a:rPr lang="en-US" dirty="0"/>
              <a:t>PPE</a:t>
            </a:r>
          </a:p>
          <a:p>
            <a:r>
              <a:rPr lang="en-US" dirty="0"/>
              <a:t>Annual Activity Reports </a:t>
            </a:r>
          </a:p>
        </p:txBody>
      </p:sp>
    </p:spTree>
    <p:extLst>
      <p:ext uri="{BB962C8B-B14F-4D97-AF65-F5344CB8AC3E}">
        <p14:creationId xmlns:p14="http://schemas.microsoft.com/office/powerpoint/2010/main" val="143242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BB35-3A70-127D-B336-9830A507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AACF7-BA6F-4496-BB95-C20B79F45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Faculty Forms (applying for Full Eval or Tenure; applying for Promotion)</a:t>
            </a:r>
          </a:p>
          <a:p>
            <a:r>
              <a:rPr lang="en-US" dirty="0"/>
              <a:t>Submit Student Evaluations</a:t>
            </a:r>
          </a:p>
          <a:p>
            <a:r>
              <a:rPr lang="en-US" dirty="0"/>
              <a:t>Classroom Observations (by whom and when)</a:t>
            </a:r>
          </a:p>
          <a:p>
            <a:r>
              <a:rPr lang="en-US" dirty="0"/>
              <a:t>Submit written narrative and supporting documents</a:t>
            </a:r>
          </a:p>
          <a:p>
            <a:r>
              <a:rPr lang="en-US" dirty="0"/>
              <a:t>Meet with the DH/SD and PC members</a:t>
            </a:r>
          </a:p>
          <a:p>
            <a:r>
              <a:rPr lang="en-US" dirty="0"/>
              <a:t>Submit Annual Activity Report</a:t>
            </a:r>
          </a:p>
          <a:p>
            <a:endParaRPr lang="en-US" dirty="0"/>
          </a:p>
          <a:p>
            <a:r>
              <a:rPr lang="en-US" b="1" dirty="0"/>
              <a:t>ACTIVITY: In Groups – provide answers to following slides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9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A75E-2A37-A7DE-F802-33A1DFB7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5317-8CFD-A964-843C-29182445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new faculty member submit and do in Year One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one? What forms are submitted?</a:t>
            </a:r>
          </a:p>
        </p:txBody>
      </p:sp>
    </p:spTree>
    <p:extLst>
      <p:ext uri="{BB962C8B-B14F-4D97-AF65-F5344CB8AC3E}">
        <p14:creationId xmlns:p14="http://schemas.microsoft.com/office/powerpoint/2010/main" val="172567989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A75E-2A37-A7DE-F802-33A1DFB7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Tenure – Year 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5317-8CFD-A964-843C-29182445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does a new faculty member submit and do in Year One at EMU?</a:t>
            </a:r>
          </a:p>
          <a:p>
            <a:pPr lvl="1"/>
            <a:r>
              <a:rPr lang="en-US" dirty="0"/>
              <a:t>Submit student evaluations</a:t>
            </a:r>
          </a:p>
          <a:p>
            <a:pPr lvl="1"/>
            <a:r>
              <a:rPr lang="en-US" dirty="0"/>
              <a:t>Have a classroom observation after October 15 </a:t>
            </a:r>
          </a:p>
          <a:p>
            <a:pPr lvl="1"/>
            <a:r>
              <a:rPr lang="en-US" dirty="0"/>
              <a:t>Submit written narrative and supporting documents</a:t>
            </a:r>
          </a:p>
          <a:p>
            <a:pPr lvl="1"/>
            <a:r>
              <a:rPr lang="en-US" dirty="0"/>
              <a:t>Meet with the DH/SD and PC</a:t>
            </a:r>
          </a:p>
          <a:p>
            <a:pPr lvl="1"/>
            <a:r>
              <a:rPr lang="en-US" dirty="0"/>
              <a:t>Submit Annual Activity Report by October 15</a:t>
            </a:r>
          </a:p>
          <a:p>
            <a:pPr lvl="1"/>
            <a:endParaRPr lang="en-US" dirty="0"/>
          </a:p>
          <a:p>
            <a:r>
              <a:rPr lang="en-US" dirty="0"/>
              <a:t>What does DH/SD and PC do in year one? What forms are submitted?</a:t>
            </a:r>
          </a:p>
          <a:p>
            <a:pPr lvl="1"/>
            <a:r>
              <a:rPr lang="en-US" dirty="0"/>
              <a:t>DH/SD nothing</a:t>
            </a:r>
          </a:p>
          <a:p>
            <a:pPr lvl="1"/>
            <a:r>
              <a:rPr lang="en-US" dirty="0"/>
              <a:t>PC nothing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E07278-680A-4C91-B252-8B7B5E8B97B0}"/>
              </a:ext>
            </a:extLst>
          </p:cNvPr>
          <p:cNvSpPr txBox="1"/>
          <p:nvPr/>
        </p:nvSpPr>
        <p:spPr>
          <a:xfrm>
            <a:off x="4037849" y="1705000"/>
            <a:ext cx="404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 ANSWERS – DO NOTHING</a:t>
            </a:r>
          </a:p>
        </p:txBody>
      </p:sp>
    </p:spTree>
    <p:extLst>
      <p:ext uri="{BB962C8B-B14F-4D97-AF65-F5344CB8AC3E}">
        <p14:creationId xmlns:p14="http://schemas.microsoft.com/office/powerpoint/2010/main" val="150811011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{D5088779-A0A1-A440-862F-76F5CAB39DE5}tf10001076</Template>
  <TotalTime>394</TotalTime>
  <Words>2323</Words>
  <Application>Microsoft Office PowerPoint</Application>
  <PresentationFormat>Widescreen</PresentationFormat>
  <Paragraphs>340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Century Gothic</vt:lpstr>
      <vt:lpstr>Wingdings</vt:lpstr>
      <vt:lpstr>Wingdings 3</vt:lpstr>
      <vt:lpstr>Ion Boardroom</vt:lpstr>
      <vt:lpstr>Contract Updates</vt:lpstr>
      <vt:lpstr>Contract continued</vt:lpstr>
      <vt:lpstr>Evaluation Process – Initial Deadlines</vt:lpstr>
      <vt:lpstr>Evaluation Process - Submission</vt:lpstr>
      <vt:lpstr>Preparing For Evaluations – Know the Following</vt:lpstr>
      <vt:lpstr>Faculty Evaluations - Types</vt:lpstr>
      <vt:lpstr>Evaluation Activities</vt:lpstr>
      <vt:lpstr>Pathway to Tenure – Year One </vt:lpstr>
      <vt:lpstr>Pathway to Tenure – Year One </vt:lpstr>
      <vt:lpstr>Pathway to Tenure – Year Two</vt:lpstr>
      <vt:lpstr>Pathway to Tenure – Year Two</vt:lpstr>
      <vt:lpstr>Pathway to Tenure – Year Three</vt:lpstr>
      <vt:lpstr>Pathway to Tenure – Year Three</vt:lpstr>
      <vt:lpstr>Pathway to Tenure – Year Four</vt:lpstr>
      <vt:lpstr>Pathway to Tenure – Year Four</vt:lpstr>
      <vt:lpstr>Pathway to Tenure – Year Five</vt:lpstr>
      <vt:lpstr>Pathway to Tenure – Year Five</vt:lpstr>
      <vt:lpstr>Faculty Member w/ Service Rank Credit</vt:lpstr>
      <vt:lpstr>Faculty Applying for Promotion</vt:lpstr>
      <vt:lpstr>Faculty Applying for Promotion</vt:lpstr>
      <vt:lpstr>Faculty member during PPE year</vt:lpstr>
      <vt:lpstr>Faculty member during PPE year</vt:lpstr>
      <vt:lpstr>Tenured Faculty not during PPE year</vt:lpstr>
      <vt:lpstr>Tenured Faculty not during PPE year</vt:lpstr>
      <vt:lpstr>FTL Evaluation – Initial Evaluation</vt:lpstr>
      <vt:lpstr>FTL Evaluation – Initial Evaluation</vt:lpstr>
      <vt:lpstr>FTL Evaluation - Periodic</vt:lpstr>
      <vt:lpstr>FTL Evaluation – Periodic</vt:lpstr>
      <vt:lpstr>FTL Evaluation – Promotion/Salary Adjustment</vt:lpstr>
      <vt:lpstr>FTL Evaluation – Promotion/Salary Adjustment</vt:lpstr>
      <vt:lpstr>PTL Evaluation - Initial</vt:lpstr>
      <vt:lpstr>PTL Evaluation - Initial</vt:lpstr>
      <vt:lpstr>PTL Evaluation - Periodic</vt:lpstr>
      <vt:lpstr>PTL Evaluation - Periodic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Evaluation</dc:title>
  <dc:creator>Microsoft Office User</dc:creator>
  <cp:lastModifiedBy>Candice Hunter</cp:lastModifiedBy>
  <cp:revision>23</cp:revision>
  <dcterms:created xsi:type="dcterms:W3CDTF">2022-09-26T18:41:33Z</dcterms:created>
  <dcterms:modified xsi:type="dcterms:W3CDTF">2022-09-30T17:49:48Z</dcterms:modified>
</cp:coreProperties>
</file>