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411"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B98E5F-AF9D-4533-8203-7518DB87978E}" type="datetimeFigureOut">
              <a:rPr lang="en-US" smtClean="0"/>
              <a:t>2/14/2023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FF4592-A1B9-4ECD-A8A0-66BB7C5EA1AD}" type="slidenum">
              <a:rPr lang="en-US" smtClean="0"/>
              <a:t>‹#›</a:t>
            </a:fld>
            <a:endParaRPr lang="en-US"/>
          </a:p>
        </p:txBody>
      </p:sp>
    </p:spTree>
    <p:extLst>
      <p:ext uri="{BB962C8B-B14F-4D97-AF65-F5344CB8AC3E}">
        <p14:creationId xmlns:p14="http://schemas.microsoft.com/office/powerpoint/2010/main" val="28872068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1A2A5E-6D42-4F50-845F-89BB922E838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183408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1A2A5E-6D42-4F50-845F-89BB922E838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112607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1A2A5E-6D42-4F50-845F-89BB922E838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261520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1A2A5E-6D42-4F50-845F-89BB922E838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248963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1A2A5E-6D42-4F50-845F-89BB922E8384}"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327505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1A2A5E-6D42-4F50-845F-89BB922E8384}"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138816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1A2A5E-6D42-4F50-845F-89BB922E8384}" type="datetimeFigureOut">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202431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1A2A5E-6D42-4F50-845F-89BB922E8384}" type="datetimeFigureOut">
              <a:rPr lang="en-US" smtClean="0"/>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4095892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A2A5E-6D42-4F50-845F-89BB922E8384}" type="datetimeFigureOut">
              <a:rPr lang="en-US" smtClean="0"/>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231743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1A2A5E-6D42-4F50-845F-89BB922E8384}"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413209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1A2A5E-6D42-4F50-845F-89BB922E8384}"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984-0118-4A01-98DA-5752B16B232C}" type="slidenum">
              <a:rPr lang="en-US" smtClean="0"/>
              <a:t>‹#›</a:t>
            </a:fld>
            <a:endParaRPr lang="en-US"/>
          </a:p>
        </p:txBody>
      </p:sp>
    </p:spTree>
    <p:extLst>
      <p:ext uri="{BB962C8B-B14F-4D97-AF65-F5344CB8AC3E}">
        <p14:creationId xmlns:p14="http://schemas.microsoft.com/office/powerpoint/2010/main" val="2925711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A2A5E-6D42-4F50-845F-89BB922E8384}" type="datetimeFigureOut">
              <a:rPr lang="en-US" smtClean="0"/>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7E984-0118-4A01-98DA-5752B16B232C}" type="slidenum">
              <a:rPr lang="en-US" smtClean="0"/>
              <a:t>‹#›</a:t>
            </a:fld>
            <a:endParaRPr lang="en-US"/>
          </a:p>
        </p:txBody>
      </p:sp>
    </p:spTree>
    <p:extLst>
      <p:ext uri="{BB962C8B-B14F-4D97-AF65-F5344CB8AC3E}">
        <p14:creationId xmlns:p14="http://schemas.microsoft.com/office/powerpoint/2010/main" val="4214155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130425"/>
            <a:ext cx="7772400" cy="1470025"/>
          </a:xfrm>
        </p:spPr>
        <p:txBody>
          <a:bodyPr/>
          <a:lstStyle/>
          <a:p>
            <a:pPr eaLnBrk="1" hangingPunct="1"/>
            <a:endParaRPr lang="en-US"/>
          </a:p>
        </p:txBody>
      </p:sp>
      <p:sp>
        <p:nvSpPr>
          <p:cNvPr id="5" name="Subtitle 2"/>
          <p:cNvSpPr>
            <a:spLocks noGrp="1"/>
          </p:cNvSpPr>
          <p:nvPr>
            <p:ph type="subTitle" idx="1"/>
          </p:nvPr>
        </p:nvSpPr>
        <p:spPr>
          <a:xfrm>
            <a:off x="1371600" y="3886200"/>
            <a:ext cx="6400800" cy="1752600"/>
          </a:xfrm>
        </p:spPr>
        <p:txBody>
          <a:bodyPr rtlCol="0">
            <a:normAutofit/>
          </a:bodyPr>
          <a:lstStyle/>
          <a:p>
            <a:pPr eaLnBrk="1" fontAlgn="auto" hangingPunct="1">
              <a:spcAft>
                <a:spcPts val="0"/>
              </a:spcAft>
              <a:defRPr/>
            </a:pPr>
            <a:endParaRPr lang="en-US"/>
          </a:p>
        </p:txBody>
      </p:sp>
      <p:pic>
        <p:nvPicPr>
          <p:cNvPr id="6"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0"/>
            <a:ext cx="9144000" cy="45720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6"/>
          <p:cNvSpPr>
            <a:spLocks noChangeArrowheads="1"/>
          </p:cNvSpPr>
          <p:nvPr/>
        </p:nvSpPr>
        <p:spPr bwMode="auto">
          <a:xfrm>
            <a:off x="0" y="5334000"/>
            <a:ext cx="9144000" cy="1524000"/>
          </a:xfrm>
          <a:prstGeom prst="rect">
            <a:avLst/>
          </a:prstGeom>
          <a:solidFill>
            <a:srgbClr val="00693F">
              <a:alpha val="50195"/>
            </a:srgbClr>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nchor="ctr"/>
          <a:lstStyle/>
          <a:p>
            <a:pPr lvl="1"/>
            <a:endParaRPr lang="en-US" sz="900" b="1">
              <a:solidFill>
                <a:schemeClr val="bg1"/>
              </a:solidFill>
              <a:cs typeface="Arial" pitchFamily="34" charset="0"/>
            </a:endParaRPr>
          </a:p>
        </p:txBody>
      </p:sp>
      <p:sp>
        <p:nvSpPr>
          <p:cNvPr id="9" name="TextBox 7"/>
          <p:cNvSpPr txBox="1">
            <a:spLocks noChangeArrowheads="1"/>
          </p:cNvSpPr>
          <p:nvPr/>
        </p:nvSpPr>
        <p:spPr bwMode="auto">
          <a:xfrm>
            <a:off x="0" y="1828800"/>
            <a:ext cx="9144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6000" b="1">
                <a:solidFill>
                  <a:schemeClr val="bg1"/>
                </a:solidFill>
                <a:latin typeface="Arno Pro" pitchFamily="18" charset="0"/>
                <a:cs typeface="Arial" pitchFamily="34" charset="0"/>
              </a:rPr>
              <a:t>E</a:t>
            </a:r>
            <a:r>
              <a:rPr lang="en-US" sz="4400" b="1">
                <a:solidFill>
                  <a:schemeClr val="bg1"/>
                </a:solidFill>
                <a:latin typeface="Arno Pro" pitchFamily="18" charset="0"/>
                <a:cs typeface="Arial" pitchFamily="34" charset="0"/>
              </a:rPr>
              <a:t>ASTERN MICHIGAN UNIVERSITY</a:t>
            </a:r>
          </a:p>
          <a:p>
            <a:pPr algn="ctr" eaLnBrk="1" hangingPunct="1"/>
            <a:r>
              <a:rPr lang="en-US" sz="2800" b="1">
                <a:solidFill>
                  <a:schemeClr val="bg1"/>
                </a:solidFill>
                <a:cs typeface="Arial" pitchFamily="34" charset="0"/>
              </a:rPr>
              <a:t>Continuity of Operations Planning (COOP)</a:t>
            </a:r>
          </a:p>
          <a:p>
            <a:pPr algn="ctr" eaLnBrk="1" hangingPunct="1"/>
            <a:endParaRPr lang="en-US" sz="1000" b="1">
              <a:solidFill>
                <a:schemeClr val="bg1"/>
              </a:solidFill>
              <a:cs typeface="Arial" pitchFamily="34" charset="0"/>
            </a:endParaRPr>
          </a:p>
        </p:txBody>
      </p:sp>
      <p:pic>
        <p:nvPicPr>
          <p:cNvPr id="10" name="Picture 8" descr="emergency-mg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8388" y="4572000"/>
            <a:ext cx="1725612" cy="73183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0" y="4572000"/>
            <a:ext cx="91440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lvl="1" fontAlgn="auto">
              <a:spcBef>
                <a:spcPts val="0"/>
              </a:spcBef>
              <a:spcAft>
                <a:spcPts val="0"/>
              </a:spcAft>
              <a:defRPr/>
            </a:pPr>
            <a:endParaRPr lang="en-US" sz="900" b="1" dirty="0">
              <a:solidFill>
                <a:schemeClr val="tx1"/>
              </a:solidFill>
              <a:latin typeface="Arial" pitchFamily="34" charset="0"/>
              <a:cs typeface="Arial" pitchFamily="34" charset="0"/>
            </a:endParaRPr>
          </a:p>
        </p:txBody>
      </p:sp>
      <p:pic>
        <p:nvPicPr>
          <p:cNvPr id="12" name="Picture 10" descr="emergency-mg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8388" y="4572000"/>
            <a:ext cx="1725612" cy="73183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a:off x="0" y="53340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5720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5" name="TextBox 13"/>
          <p:cNvSpPr txBox="1">
            <a:spLocks noChangeArrowheads="1"/>
          </p:cNvSpPr>
          <p:nvPr/>
        </p:nvSpPr>
        <p:spPr bwMode="auto">
          <a:xfrm>
            <a:off x="76200" y="6019800"/>
            <a:ext cx="35814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900" b="1" dirty="0">
                <a:solidFill>
                  <a:schemeClr val="bg1"/>
                </a:solidFill>
                <a:cs typeface="Arial" pitchFamily="34" charset="0"/>
              </a:rPr>
              <a:t>Laura L Drabczyk</a:t>
            </a:r>
          </a:p>
          <a:p>
            <a:pPr eaLnBrk="1" hangingPunct="1"/>
            <a:r>
              <a:rPr lang="en-US" sz="900" b="1" dirty="0">
                <a:solidFill>
                  <a:schemeClr val="bg1"/>
                </a:solidFill>
                <a:cs typeface="Arial" pitchFamily="34" charset="0"/>
              </a:rPr>
              <a:t>Risk &amp; Emergency Management Director</a:t>
            </a:r>
          </a:p>
          <a:p>
            <a:pPr eaLnBrk="1" hangingPunct="1"/>
            <a:r>
              <a:rPr lang="en-US" sz="900" b="1" dirty="0" err="1">
                <a:solidFill>
                  <a:schemeClr val="bg1"/>
                </a:solidFill>
                <a:cs typeface="Arial" pitchFamily="34" charset="0"/>
              </a:rPr>
              <a:t>ldrabczy@</a:t>
            </a:r>
            <a:r>
              <a:rPr lang="en-US" sz="900" b="1" err="1">
                <a:solidFill>
                  <a:schemeClr val="bg1"/>
                </a:solidFill>
                <a:cs typeface="Arial" pitchFamily="34" charset="0"/>
              </a:rPr>
              <a:t>emich</a:t>
            </a:r>
            <a:r>
              <a:rPr lang="en-US" sz="900" b="1">
                <a:solidFill>
                  <a:schemeClr val="bg1"/>
                </a:solidFill>
                <a:cs typeface="Arial" pitchFamily="34" charset="0"/>
              </a:rPr>
              <a:t>.edu</a:t>
            </a:r>
            <a:endParaRPr lang="en-US" sz="900" b="1" dirty="0">
              <a:solidFill>
                <a:schemeClr val="bg1"/>
              </a:solidFill>
              <a:cs typeface="Arial" pitchFamily="34" charset="0"/>
            </a:endParaRPr>
          </a:p>
        </p:txBody>
      </p:sp>
      <p:sp>
        <p:nvSpPr>
          <p:cNvPr id="16" name="Slide Number Placeholder 14"/>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3EFEBA36-D949-42B3-AE55-AA259CE6071D}" type="slidenum">
              <a:rPr lang="en-US" sz="900" smtClean="0">
                <a:solidFill>
                  <a:schemeClr val="bg1"/>
                </a:solidFill>
                <a:cs typeface="Arial" pitchFamily="34" charset="0"/>
              </a:rPr>
              <a:pPr eaLnBrk="1" fontAlgn="base" hangingPunct="1">
                <a:spcBef>
                  <a:spcPct val="0"/>
                </a:spcBef>
                <a:spcAft>
                  <a:spcPct val="0"/>
                </a:spcAft>
              </a:pPr>
              <a:t>1</a:t>
            </a:fld>
            <a:endParaRPr lang="en-US" sz="900">
              <a:solidFill>
                <a:schemeClr val="bg1"/>
              </a:solidFill>
              <a:cs typeface="Arial" pitchFamily="34" charset="0"/>
            </a:endParaRPr>
          </a:p>
        </p:txBody>
      </p:sp>
    </p:spTree>
    <p:extLst>
      <p:ext uri="{BB962C8B-B14F-4D97-AF65-F5344CB8AC3E}">
        <p14:creationId xmlns:p14="http://schemas.microsoft.com/office/powerpoint/2010/main" val="2809691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BE275F71-1307-463C-9F3E-3F8D25C3A132}" type="slidenum">
              <a:rPr lang="en-US" sz="900">
                <a:latin typeface="Arial" pitchFamily="34" charset="0"/>
                <a:cs typeface="Arial" pitchFamily="34" charset="0"/>
              </a:rPr>
              <a:pPr>
                <a:defRPr/>
              </a:pPr>
              <a:t>10</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DFF200B4-B2E6-43FD-8F1A-CCB2E3876A61}" type="slidenum">
              <a:rPr lang="en-US" sz="1200">
                <a:solidFill>
                  <a:schemeClr val="tx1">
                    <a:tint val="75000"/>
                  </a:schemeClr>
                </a:solidFill>
                <a:latin typeface="+mn-lt"/>
              </a:rPr>
              <a:pPr algn="r" fontAlgn="auto">
                <a:spcBef>
                  <a:spcPts val="0"/>
                </a:spcBef>
                <a:spcAft>
                  <a:spcPts val="0"/>
                </a:spcAft>
                <a:defRPr/>
              </a:pPr>
              <a:t>10</a:t>
            </a:fld>
            <a:endParaRPr lang="en-US" sz="1200">
              <a:solidFill>
                <a:schemeClr val="tx1">
                  <a:tint val="75000"/>
                </a:schemeClr>
              </a:solidFill>
              <a:latin typeface="+mn-lt"/>
            </a:endParaRPr>
          </a:p>
        </p:txBody>
      </p:sp>
      <p:sp>
        <p:nvSpPr>
          <p:cNvPr id="7"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6F5313B-F9E2-4688-AEC5-E0F7B8CC8C85}" type="slidenum">
              <a:rPr lang="en-US" sz="1200">
                <a:solidFill>
                  <a:schemeClr val="bg1"/>
                </a:solidFill>
                <a:latin typeface="Calibri" pitchFamily="34" charset="0"/>
              </a:rPr>
              <a:pPr algn="r" eaLnBrk="1" hangingPunct="1"/>
              <a:t>10</a:t>
            </a:fld>
            <a:endParaRPr lang="en-US" sz="1200">
              <a:solidFill>
                <a:schemeClr val="bg1"/>
              </a:solidFill>
              <a:latin typeface="Calibri" pitchFamily="34" charset="0"/>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9"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486400" y="685800"/>
            <a:ext cx="33528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Step 5 – Test COOP Plan</a:t>
            </a:r>
          </a:p>
        </p:txBody>
      </p:sp>
      <p:sp>
        <p:nvSpPr>
          <p:cNvPr id="13" name="Content Placeholder 15"/>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a:latin typeface="Arial" pitchFamily="34" charset="0"/>
                <a:cs typeface="Arial" pitchFamily="34" charset="0"/>
              </a:rPr>
              <a:t>No COOP Plan should be considered complete, unless tested</a:t>
            </a:r>
          </a:p>
          <a:p>
            <a:endParaRPr lang="en-US" sz="600">
              <a:latin typeface="Arial" pitchFamily="34" charset="0"/>
              <a:cs typeface="Arial" pitchFamily="34" charset="0"/>
            </a:endParaRPr>
          </a:p>
          <a:p>
            <a:r>
              <a:rPr lang="en-US" sz="2000">
                <a:latin typeface="Arial" pitchFamily="34" charset="0"/>
                <a:cs typeface="Arial" pitchFamily="34" charset="0"/>
              </a:rPr>
              <a:t>Testing Objectives:</a:t>
            </a:r>
          </a:p>
          <a:p>
            <a:pPr lvl="1"/>
            <a:r>
              <a:rPr lang="en-US" sz="1800">
                <a:latin typeface="Arial" pitchFamily="34" charset="0"/>
                <a:cs typeface="Arial" pitchFamily="34" charset="0"/>
              </a:rPr>
              <a:t>Assess the COOP personnel’s ability to respond</a:t>
            </a:r>
          </a:p>
          <a:p>
            <a:pPr lvl="1"/>
            <a:r>
              <a:rPr lang="en-US" sz="1800">
                <a:latin typeface="Arial" pitchFamily="34" charset="0"/>
                <a:cs typeface="Arial" pitchFamily="34" charset="0"/>
              </a:rPr>
              <a:t>Clarify roles and responsibilities of essential COOP personnel</a:t>
            </a:r>
          </a:p>
          <a:p>
            <a:pPr lvl="1"/>
            <a:r>
              <a:rPr lang="en-US" sz="1800">
                <a:latin typeface="Arial" pitchFamily="34" charset="0"/>
                <a:cs typeface="Arial" pitchFamily="34" charset="0"/>
              </a:rPr>
              <a:t>Ensure University and Division specific COOP Plans contain appropriate information and instructions</a:t>
            </a:r>
          </a:p>
          <a:p>
            <a:pPr lvl="1"/>
            <a:endParaRPr lang="en-US" sz="600">
              <a:latin typeface="Arial" pitchFamily="34" charset="0"/>
              <a:cs typeface="Arial" pitchFamily="34" charset="0"/>
            </a:endParaRPr>
          </a:p>
          <a:p>
            <a:r>
              <a:rPr lang="en-US" sz="2000">
                <a:latin typeface="Arial" pitchFamily="34" charset="0"/>
                <a:cs typeface="Arial" pitchFamily="34" charset="0"/>
              </a:rPr>
              <a:t>Conduct post-exercise evaluation to identify and share lessons learned &amp; opportunities for improvement</a:t>
            </a:r>
          </a:p>
        </p:txBody>
      </p:sp>
    </p:spTree>
    <p:extLst>
      <p:ext uri="{BB962C8B-B14F-4D97-AF65-F5344CB8AC3E}">
        <p14:creationId xmlns:p14="http://schemas.microsoft.com/office/powerpoint/2010/main" val="3540502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373DA01B-8814-4B71-8AC9-DCB3F7EE320D}" type="slidenum">
              <a:rPr lang="en-US" sz="900">
                <a:latin typeface="Arial" pitchFamily="34" charset="0"/>
                <a:cs typeface="Arial" pitchFamily="34" charset="0"/>
              </a:rPr>
              <a:pPr>
                <a:defRPr/>
              </a:pPr>
              <a:t>11</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880B9546-F75C-49E0-821D-53900EE8BEF6}" type="slidenum">
              <a:rPr lang="en-US" sz="1200">
                <a:solidFill>
                  <a:schemeClr val="tx1">
                    <a:tint val="75000"/>
                  </a:schemeClr>
                </a:solidFill>
                <a:latin typeface="+mn-lt"/>
              </a:rPr>
              <a:pPr algn="r" fontAlgn="auto">
                <a:spcBef>
                  <a:spcPts val="0"/>
                </a:spcBef>
                <a:spcAft>
                  <a:spcPts val="0"/>
                </a:spcAft>
                <a:defRPr/>
              </a:pPr>
              <a:t>11</a:t>
            </a:fld>
            <a:endParaRPr lang="en-US" sz="1200">
              <a:solidFill>
                <a:schemeClr val="tx1">
                  <a:tint val="75000"/>
                </a:schemeClr>
              </a:solidFill>
              <a:latin typeface="+mn-lt"/>
            </a:endParaRPr>
          </a:p>
        </p:txBody>
      </p:sp>
      <p:sp>
        <p:nvSpPr>
          <p:cNvPr id="7"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9EDC54F-95CC-40F6-BA38-3C0D2DAE273A}" type="slidenum">
              <a:rPr lang="en-US" sz="1200">
                <a:solidFill>
                  <a:schemeClr val="bg1"/>
                </a:solidFill>
                <a:latin typeface="Calibri" pitchFamily="34" charset="0"/>
              </a:rPr>
              <a:pPr algn="r" eaLnBrk="1" hangingPunct="1"/>
              <a:t>11</a:t>
            </a:fld>
            <a:endParaRPr lang="en-US" sz="1200">
              <a:solidFill>
                <a:schemeClr val="bg1"/>
              </a:solidFill>
              <a:latin typeface="Calibri" pitchFamily="34" charset="0"/>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9"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810000" y="685800"/>
            <a:ext cx="50292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Step 6 – Update and Maintain COOP Plans</a:t>
            </a:r>
          </a:p>
        </p:txBody>
      </p:sp>
      <p:sp>
        <p:nvSpPr>
          <p:cNvPr id="13" name="Content Placeholder 15"/>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Arial" pitchFamily="34" charset="0"/>
                <a:cs typeface="Arial" pitchFamily="34" charset="0"/>
              </a:rPr>
              <a:t>COOP plans are updated as appropriate based on lessons learned from exercises, real events requiring plan activation, essential function changes and personnel reassignments</a:t>
            </a:r>
          </a:p>
          <a:p>
            <a:pPr>
              <a:buFont typeface="Arial" pitchFamily="34" charset="0"/>
              <a:buNone/>
            </a:pPr>
            <a:endParaRPr lang="en-US" sz="600" dirty="0">
              <a:latin typeface="Arial" pitchFamily="34" charset="0"/>
              <a:cs typeface="Arial" pitchFamily="34" charset="0"/>
            </a:endParaRPr>
          </a:p>
          <a:p>
            <a:r>
              <a:rPr lang="en-US" sz="2000" dirty="0">
                <a:latin typeface="Arial" pitchFamily="34" charset="0"/>
                <a:cs typeface="Arial" pitchFamily="34" charset="0"/>
              </a:rPr>
              <a:t>Republish and distribute updated plans to appropriate stakeholders</a:t>
            </a:r>
          </a:p>
          <a:p>
            <a:pPr>
              <a:buFont typeface="Arial" pitchFamily="34" charset="0"/>
              <a:buNone/>
            </a:pPr>
            <a:endParaRPr lang="en-US" sz="600" dirty="0">
              <a:latin typeface="Arial" pitchFamily="34" charset="0"/>
              <a:cs typeface="Arial" pitchFamily="34" charset="0"/>
            </a:endParaRPr>
          </a:p>
          <a:p>
            <a:r>
              <a:rPr lang="en-US" sz="2000" dirty="0">
                <a:latin typeface="Arial" pitchFamily="34" charset="0"/>
                <a:cs typeface="Arial" pitchFamily="34" charset="0"/>
              </a:rPr>
              <a:t>Regular COOP awareness training for division personnel</a:t>
            </a:r>
          </a:p>
        </p:txBody>
      </p:sp>
    </p:spTree>
    <p:extLst>
      <p:ext uri="{BB962C8B-B14F-4D97-AF65-F5344CB8AC3E}">
        <p14:creationId xmlns:p14="http://schemas.microsoft.com/office/powerpoint/2010/main" val="72163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lum bright="42000" contrast="-67000"/>
          </a:blip>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fld id="{BBE30702-9D1E-466D-B191-0D1D7604F0CD}" type="slidenum">
              <a:rPr lang="en-US" sz="900" smtClean="0">
                <a:latin typeface="Arial" pitchFamily="34" charset="0"/>
                <a:cs typeface="Arial" pitchFamily="34" charset="0"/>
              </a:rPr>
              <a:pPr/>
              <a:t>12</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BE30702-9D1E-466D-B191-0D1D7604F0CD}"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BE30702-9D1E-466D-B191-0D1D7604F0CD}"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latin typeface="Arial" pitchFamily="34" charset="0"/>
              <a:cs typeface="Arial" pitchFamily="34" charset="0"/>
            </a:endParaRPr>
          </a:p>
        </p:txBody>
      </p:sp>
      <p:sp>
        <p:nvSpPr>
          <p:cNvPr id="9" name="TextBox 8"/>
          <p:cNvSpPr txBox="1"/>
          <p:nvPr/>
        </p:nvSpPr>
        <p:spPr>
          <a:xfrm>
            <a:off x="228600" y="457200"/>
            <a:ext cx="8686800" cy="369332"/>
          </a:xfrm>
          <a:prstGeom prst="rect">
            <a:avLst/>
          </a:prstGeom>
          <a:noFill/>
        </p:spPr>
        <p:txBody>
          <a:bodyPr wrap="square" rtlCol="0">
            <a:spAutoFit/>
          </a:bodyPr>
          <a:lstStyle/>
          <a:p>
            <a:endParaRPr lang="en-US" dirty="0"/>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334000" y="687325"/>
            <a:ext cx="3505200" cy="301752"/>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pitchFamily="34" charset="0"/>
                <a:cs typeface="Arial" pitchFamily="34" charset="0"/>
              </a:rPr>
              <a:t>Unit Responsibilities</a:t>
            </a:r>
          </a:p>
        </p:txBody>
      </p:sp>
      <p:sp>
        <p:nvSpPr>
          <p:cNvPr id="13" name="Content Placeholder 15"/>
          <p:cNvSpPr txBox="1">
            <a:spLocks/>
          </p:cNvSpPr>
          <p:nvPr/>
        </p:nvSpPr>
        <p:spPr>
          <a:xfrm>
            <a:off x="457200" y="1600200"/>
            <a:ext cx="8229600" cy="4419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dirty="0">
                <a:latin typeface="Arial" pitchFamily="34" charset="0"/>
                <a:cs typeface="Arial" pitchFamily="34" charset="0"/>
              </a:rPr>
              <a:t>Next Steps…</a:t>
            </a:r>
          </a:p>
          <a:p>
            <a:r>
              <a:rPr lang="en-US" sz="2000" dirty="0">
                <a:latin typeface="Arial" pitchFamily="34" charset="0"/>
                <a:cs typeface="Arial" pitchFamily="34" charset="0"/>
              </a:rPr>
              <a:t>Appoint a COOP Planning Team consisting of key personnel and two lead coordinators</a:t>
            </a:r>
          </a:p>
          <a:p>
            <a:r>
              <a:rPr lang="en-US" sz="2000" dirty="0">
                <a:latin typeface="Arial" pitchFamily="34" charset="0"/>
                <a:cs typeface="Arial" pitchFamily="34" charset="0"/>
              </a:rPr>
              <a:t>Complete the EMU COOP planning worksheet provided by the EMU Emergency Management Office</a:t>
            </a:r>
          </a:p>
          <a:p>
            <a:r>
              <a:rPr lang="en-US" sz="2000" dirty="0">
                <a:latin typeface="Arial" pitchFamily="34" charset="0"/>
                <a:cs typeface="Arial" pitchFamily="34" charset="0"/>
              </a:rPr>
              <a:t>Develop, approve and maintain COOP Plan with assistance from EMU Emergency Management.</a:t>
            </a:r>
          </a:p>
          <a:p>
            <a:r>
              <a:rPr lang="en-US" sz="2000" dirty="0">
                <a:latin typeface="Arial" pitchFamily="34" charset="0"/>
                <a:cs typeface="Arial" pitchFamily="34" charset="0"/>
              </a:rPr>
              <a:t>Conduct tests, training and exercises of COOP Plan</a:t>
            </a:r>
          </a:p>
        </p:txBody>
      </p:sp>
    </p:spTree>
    <p:extLst>
      <p:ext uri="{BB962C8B-B14F-4D97-AF65-F5344CB8AC3E}">
        <p14:creationId xmlns:p14="http://schemas.microsoft.com/office/powerpoint/2010/main" val="3792183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lum bright="42000" contrast="-67000"/>
          </a:blip>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fld id="{BBE30702-9D1E-466D-B191-0D1D7604F0CD}" type="slidenum">
              <a:rPr lang="en-US" sz="900" smtClean="0">
                <a:latin typeface="Arial" pitchFamily="34" charset="0"/>
                <a:cs typeface="Arial" pitchFamily="34" charset="0"/>
              </a:rPr>
              <a:pPr/>
              <a:t>13</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BE30702-9D1E-466D-B191-0D1D7604F0CD}"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BE30702-9D1E-466D-B191-0D1D7604F0CD}"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latin typeface="Arial" pitchFamily="34" charset="0"/>
              <a:cs typeface="Arial" pitchFamily="34" charset="0"/>
            </a:endParaRPr>
          </a:p>
        </p:txBody>
      </p:sp>
      <p:sp>
        <p:nvSpPr>
          <p:cNvPr id="9" name="TextBox 8"/>
          <p:cNvSpPr txBox="1"/>
          <p:nvPr/>
        </p:nvSpPr>
        <p:spPr>
          <a:xfrm>
            <a:off x="228600" y="457200"/>
            <a:ext cx="8686800" cy="369332"/>
          </a:xfrm>
          <a:prstGeom prst="rect">
            <a:avLst/>
          </a:prstGeom>
          <a:noFill/>
        </p:spPr>
        <p:txBody>
          <a:bodyPr wrap="square" rtlCol="0">
            <a:spAutoFit/>
          </a:bodyPr>
          <a:lstStyle/>
          <a:p>
            <a:endParaRPr lang="en-US" dirty="0"/>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4648200" y="668298"/>
            <a:ext cx="4191000" cy="301752"/>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pitchFamily="34" charset="0"/>
                <a:cs typeface="Arial" pitchFamily="34" charset="0"/>
              </a:rPr>
              <a:t>COOP Planning Template</a:t>
            </a:r>
          </a:p>
        </p:txBody>
      </p:sp>
      <p:sp>
        <p:nvSpPr>
          <p:cNvPr id="13" name="Content Placeholder 15"/>
          <p:cNvSpPr txBox="1">
            <a:spLocks/>
          </p:cNvSpPr>
          <p:nvPr/>
        </p:nvSpPr>
        <p:spPr>
          <a:xfrm>
            <a:off x="457200" y="1600200"/>
            <a:ext cx="8229600" cy="4419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Arial" pitchFamily="34" charset="0"/>
                <a:cs typeface="Arial" pitchFamily="34" charset="0"/>
              </a:rPr>
              <a:t>Designed so users only have to enter Department/Unit specific information</a:t>
            </a:r>
          </a:p>
          <a:p>
            <a:r>
              <a:rPr lang="en-US" sz="2000" dirty="0">
                <a:latin typeface="Arial" pitchFamily="34" charset="0"/>
                <a:cs typeface="Arial" pitchFamily="34" charset="0"/>
              </a:rPr>
              <a:t>Example documents are available through the Emergency Management Office</a:t>
            </a:r>
          </a:p>
          <a:p>
            <a:r>
              <a:rPr lang="en-US" sz="2000" dirty="0">
                <a:latin typeface="Arial" pitchFamily="34" charset="0"/>
                <a:cs typeface="Arial" pitchFamily="34" charset="0"/>
              </a:rPr>
              <a:t>Training and Technical Assistance provided by request from Emergency Management personnel</a:t>
            </a:r>
          </a:p>
        </p:txBody>
      </p:sp>
    </p:spTree>
    <p:extLst>
      <p:ext uri="{BB962C8B-B14F-4D97-AF65-F5344CB8AC3E}">
        <p14:creationId xmlns:p14="http://schemas.microsoft.com/office/powerpoint/2010/main" val="912657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lum bright="42000" contrast="-67000"/>
          </a:blip>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fld id="{BBE30702-9D1E-466D-B191-0D1D7604F0CD}" type="slidenum">
              <a:rPr lang="en-US" sz="900" smtClean="0">
                <a:latin typeface="Arial" pitchFamily="34" charset="0"/>
                <a:cs typeface="Arial" pitchFamily="34" charset="0"/>
              </a:rPr>
              <a:pPr/>
              <a:t>14</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BE30702-9D1E-466D-B191-0D1D7604F0CD}"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BE30702-9D1E-466D-B191-0D1D7604F0CD}"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latin typeface="Arial" pitchFamily="34" charset="0"/>
              <a:cs typeface="Arial" pitchFamily="34" charset="0"/>
            </a:endParaRPr>
          </a:p>
        </p:txBody>
      </p:sp>
      <p:sp>
        <p:nvSpPr>
          <p:cNvPr id="9" name="TextBox 8"/>
          <p:cNvSpPr txBox="1"/>
          <p:nvPr/>
        </p:nvSpPr>
        <p:spPr>
          <a:xfrm>
            <a:off x="228600" y="457200"/>
            <a:ext cx="8686800" cy="369332"/>
          </a:xfrm>
          <a:prstGeom prst="rect">
            <a:avLst/>
          </a:prstGeom>
          <a:noFill/>
        </p:spPr>
        <p:txBody>
          <a:bodyPr wrap="square" rtlCol="0">
            <a:spAutoFit/>
          </a:bodyPr>
          <a:lstStyle/>
          <a:p>
            <a:endParaRPr lang="en-US" dirty="0"/>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7391400" y="687325"/>
            <a:ext cx="1447800" cy="301752"/>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pitchFamily="34" charset="0"/>
                <a:cs typeface="Arial" pitchFamily="34" charset="0"/>
              </a:rPr>
              <a:t>COOP</a:t>
            </a:r>
          </a:p>
        </p:txBody>
      </p:sp>
      <p:sp>
        <p:nvSpPr>
          <p:cNvPr id="13" name="Rectangle 3"/>
          <p:cNvSpPr txBox="1">
            <a:spLocks noChangeArrowheads="1"/>
          </p:cNvSpPr>
          <p:nvPr/>
        </p:nvSpPr>
        <p:spPr>
          <a:xfrm>
            <a:off x="457200" y="838200"/>
            <a:ext cx="8229600" cy="5181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0838" indent="-350838" algn="ctr">
              <a:buFont typeface="Arial" pitchFamily="34" charset="0"/>
              <a:buNone/>
            </a:pPr>
            <a:endParaRPr lang="en-US" sz="3600" b="1" dirty="0">
              <a:latin typeface="Arial" pitchFamily="34" charset="0"/>
              <a:cs typeface="Arial" pitchFamily="34" charset="0"/>
            </a:endParaRPr>
          </a:p>
          <a:p>
            <a:pPr marL="350838" indent="-350838" algn="ctr">
              <a:buFont typeface="Arial" pitchFamily="34" charset="0"/>
              <a:buNone/>
            </a:pPr>
            <a:endParaRPr lang="en-US" sz="3600" b="1" dirty="0">
              <a:latin typeface="Arial" pitchFamily="34" charset="0"/>
              <a:cs typeface="Arial" pitchFamily="34" charset="0"/>
            </a:endParaRPr>
          </a:p>
          <a:p>
            <a:pPr marL="350838" indent="-350838" algn="ctr">
              <a:buFont typeface="Arial" pitchFamily="34" charset="0"/>
              <a:buNone/>
            </a:pPr>
            <a:endParaRPr lang="en-US" sz="3600" b="1" dirty="0">
              <a:latin typeface="Arial" pitchFamily="34" charset="0"/>
              <a:cs typeface="Arial" pitchFamily="34" charset="0"/>
            </a:endParaRPr>
          </a:p>
          <a:p>
            <a:pPr marL="350838" indent="-350838" algn="ctr">
              <a:buFont typeface="Arial" pitchFamily="34" charset="0"/>
              <a:buNone/>
            </a:pPr>
            <a:r>
              <a:rPr lang="en-US" sz="3600" b="1" dirty="0">
                <a:latin typeface="Arial" pitchFamily="34" charset="0"/>
                <a:cs typeface="Arial" pitchFamily="34" charset="0"/>
              </a:rPr>
              <a:t>Questions?</a:t>
            </a:r>
          </a:p>
          <a:p>
            <a:pPr marL="350838" indent="-350838" algn="ctr">
              <a:buFont typeface="Arial" pitchFamily="34" charset="0"/>
              <a:buNone/>
            </a:pP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188301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42000" contrast="-67000"/>
          </a:blip>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latin typeface="Arial" pitchFamily="34" charset="0"/>
              <a:cs typeface="Arial" pitchFamily="34" charset="0"/>
            </a:endParaRPr>
          </a:p>
        </p:txBody>
      </p:sp>
      <p:sp>
        <p:nvSpPr>
          <p:cNvPr id="6" name="Rectangle 5"/>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sp>
        <p:nvSpPr>
          <p:cNvPr id="7" name="Slide Number Placeholder 3"/>
          <p:cNvSpPr>
            <a:spLocks noGrp="1"/>
          </p:cNvSpPr>
          <p:nvPr>
            <p:ph type="sldNum" sz="quarter" idx="12"/>
          </p:nvPr>
        </p:nvSpPr>
        <p:spPr>
          <a:xfrm>
            <a:off x="6553200" y="6356350"/>
            <a:ext cx="2133600" cy="365125"/>
          </a:xfrm>
        </p:spPr>
        <p:txBody>
          <a:bodyPr/>
          <a:lstStyle/>
          <a:p>
            <a:fld id="{BBE30702-9D1E-466D-B191-0D1D7604F0CD}" type="slidenum">
              <a:rPr lang="en-US" sz="900" smtClean="0">
                <a:latin typeface="Arial" pitchFamily="34" charset="0"/>
                <a:cs typeface="Arial" pitchFamily="34" charset="0"/>
              </a:rPr>
              <a:pPr/>
              <a:t>2</a:t>
            </a:fld>
            <a:endParaRPr lang="en-US" sz="900" dirty="0">
              <a:latin typeface="Arial" pitchFamily="34" charset="0"/>
              <a:cs typeface="Arial" pitchFamily="34" charset="0"/>
            </a:endParaRPr>
          </a:p>
        </p:txBody>
      </p:sp>
      <p:sp>
        <p:nvSpPr>
          <p:cNvPr id="8"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BE30702-9D1E-466D-B191-0D1D7604F0CD}"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BE30702-9D1E-466D-B191-0D1D7604F0CD}"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0" name="Rectangle 9"/>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latin typeface="Arial" pitchFamily="34" charset="0"/>
              <a:cs typeface="Arial" pitchFamily="34" charset="0"/>
            </a:endParaRPr>
          </a:p>
        </p:txBody>
      </p:sp>
      <p:sp>
        <p:nvSpPr>
          <p:cNvPr id="11" name="TextBox 10"/>
          <p:cNvSpPr txBox="1"/>
          <p:nvPr/>
        </p:nvSpPr>
        <p:spPr>
          <a:xfrm>
            <a:off x="228600" y="457200"/>
            <a:ext cx="8686800" cy="369332"/>
          </a:xfrm>
          <a:prstGeom prst="rect">
            <a:avLst/>
          </a:prstGeom>
          <a:noFill/>
        </p:spPr>
        <p:txBody>
          <a:bodyPr wrap="square" rtlCol="0">
            <a:spAutoFit/>
          </a:bodyPr>
          <a:lstStyle/>
          <a:p>
            <a:endParaRPr lang="en-US" dirty="0"/>
          </a:p>
        </p:txBody>
      </p:sp>
      <p:cxnSp>
        <p:nvCxnSpPr>
          <p:cNvPr id="12" name="Straight Connector 11"/>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6553200" y="675656"/>
            <a:ext cx="2286000" cy="301752"/>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pitchFamily="34" charset="0"/>
                <a:cs typeface="Arial" pitchFamily="34" charset="0"/>
              </a:rPr>
              <a:t>What if…</a:t>
            </a:r>
          </a:p>
        </p:txBody>
      </p:sp>
      <p:sp>
        <p:nvSpPr>
          <p:cNvPr id="15" name="Rectangle 3"/>
          <p:cNvSpPr>
            <a:spLocks noGrp="1" noChangeArrowheads="1"/>
          </p:cNvSpPr>
          <p:nvPr>
            <p:ph idx="1"/>
          </p:nvPr>
        </p:nvSpPr>
        <p:spPr>
          <a:xfrm>
            <a:off x="914400" y="1828800"/>
            <a:ext cx="7315200" cy="3276600"/>
          </a:xfrm>
        </p:spPr>
        <p:txBody>
          <a:bodyPr>
            <a:normAutofit/>
          </a:bodyPr>
          <a:lstStyle/>
          <a:p>
            <a:pPr eaLnBrk="1" hangingPunct="1"/>
            <a:r>
              <a:rPr lang="en-US" sz="2000" dirty="0">
                <a:latin typeface="Arial" pitchFamily="34" charset="0"/>
                <a:cs typeface="Arial" pitchFamily="34" charset="0"/>
              </a:rPr>
              <a:t>A fire is reported in your administration building?</a:t>
            </a:r>
          </a:p>
          <a:p>
            <a:pPr eaLnBrk="1" hangingPunct="1"/>
            <a:r>
              <a:rPr lang="en-US" sz="2000" dirty="0">
                <a:latin typeface="Arial" pitchFamily="34" charset="0"/>
                <a:cs typeface="Arial" pitchFamily="34" charset="0"/>
              </a:rPr>
              <a:t>A tornado warning is declared for your campus?</a:t>
            </a:r>
          </a:p>
          <a:p>
            <a:pPr eaLnBrk="1" hangingPunct="1"/>
            <a:r>
              <a:rPr lang="en-US" sz="2000" dirty="0">
                <a:latin typeface="Arial" pitchFamily="34" charset="0"/>
                <a:cs typeface="Arial" pitchFamily="34" charset="0"/>
              </a:rPr>
              <a:t>A water pipe bursts in your data center?</a:t>
            </a:r>
          </a:p>
          <a:p>
            <a:pPr eaLnBrk="1" hangingPunct="1"/>
            <a:r>
              <a:rPr lang="en-US" sz="2000" dirty="0">
                <a:latin typeface="Arial" pitchFamily="34" charset="0"/>
                <a:cs typeface="Arial" pitchFamily="34" charset="0"/>
              </a:rPr>
              <a:t>Half of your faculty and staff call in sick?</a:t>
            </a:r>
          </a:p>
          <a:p>
            <a:pPr eaLnBrk="1" hangingPunct="1"/>
            <a:r>
              <a:rPr lang="en-US" sz="2000" dirty="0">
                <a:latin typeface="Arial" pitchFamily="34" charset="0"/>
                <a:cs typeface="Arial" pitchFamily="34" charset="0"/>
              </a:rPr>
              <a:t>A bomb explodes in a classroom?</a:t>
            </a:r>
          </a:p>
          <a:p>
            <a:pPr eaLnBrk="1" hangingPunct="1">
              <a:buFontTx/>
              <a:buNone/>
            </a:pPr>
            <a:endParaRPr lang="en-US" dirty="0"/>
          </a:p>
        </p:txBody>
      </p:sp>
    </p:spTree>
    <p:extLst>
      <p:ext uri="{BB962C8B-B14F-4D97-AF65-F5344CB8AC3E}">
        <p14:creationId xmlns:p14="http://schemas.microsoft.com/office/powerpoint/2010/main" val="3149908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6" name="Rectangle 5"/>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7" name="Slide Number Placeholder 3"/>
          <p:cNvSpPr>
            <a:spLocks noGrp="1"/>
          </p:cNvSpPr>
          <p:nvPr>
            <p:ph type="sldNum" sz="quarter" idx="12"/>
          </p:nvPr>
        </p:nvSpPr>
        <p:spPr>
          <a:xfrm>
            <a:off x="6553200" y="6356350"/>
            <a:ext cx="2133600" cy="365125"/>
          </a:xfrm>
        </p:spPr>
        <p:txBody>
          <a:bodyPr/>
          <a:lstStyle/>
          <a:p>
            <a:pPr>
              <a:defRPr/>
            </a:pPr>
            <a:fld id="{CF6FB07E-44B5-4EEB-9086-65A969C5FB97}" type="slidenum">
              <a:rPr lang="en-US" sz="900">
                <a:latin typeface="Arial" pitchFamily="34" charset="0"/>
                <a:cs typeface="Arial" pitchFamily="34" charset="0"/>
              </a:rPr>
              <a:pPr>
                <a:defRPr/>
              </a:pPr>
              <a:t>3</a:t>
            </a:fld>
            <a:endParaRPr lang="en-US" sz="900" dirty="0">
              <a:latin typeface="Arial" pitchFamily="34" charset="0"/>
              <a:cs typeface="Arial" pitchFamily="34" charset="0"/>
            </a:endParaRPr>
          </a:p>
        </p:txBody>
      </p:sp>
      <p:sp>
        <p:nvSpPr>
          <p:cNvPr id="8"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95FC5882-A813-4141-A33C-CDAB84D14F77}" type="slidenum">
              <a:rPr lang="en-US" sz="1200">
                <a:solidFill>
                  <a:schemeClr val="tx1">
                    <a:tint val="75000"/>
                  </a:schemeClr>
                </a:solidFill>
                <a:latin typeface="+mn-lt"/>
              </a:rPr>
              <a:pPr algn="r" fontAlgn="auto">
                <a:spcBef>
                  <a:spcPts val="0"/>
                </a:spcBef>
                <a:spcAft>
                  <a:spcPts val="0"/>
                </a:spcAft>
                <a:defRPr/>
              </a:pPr>
              <a:t>3</a:t>
            </a:fld>
            <a:endParaRPr lang="en-US" sz="1200">
              <a:solidFill>
                <a:schemeClr val="tx1">
                  <a:tint val="75000"/>
                </a:schemeClr>
              </a:solidFill>
              <a:latin typeface="+mn-lt"/>
            </a:endParaRPr>
          </a:p>
        </p:txBody>
      </p:sp>
      <p:sp>
        <p:nvSpPr>
          <p:cNvPr id="9"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C4AE698-86CB-4B51-9250-F9EC1BBA6C72}" type="slidenum">
              <a:rPr lang="en-US" sz="1200">
                <a:solidFill>
                  <a:schemeClr val="bg1"/>
                </a:solidFill>
                <a:latin typeface="Calibri" pitchFamily="34" charset="0"/>
              </a:rPr>
              <a:pPr algn="r" eaLnBrk="1" hangingPunct="1"/>
              <a:t>3</a:t>
            </a:fld>
            <a:endParaRPr lang="en-US" sz="1200">
              <a:solidFill>
                <a:schemeClr val="bg1"/>
              </a:solidFill>
              <a:latin typeface="Calibri" pitchFamily="34" charset="0"/>
            </a:endParaRPr>
          </a:p>
        </p:txBody>
      </p:sp>
      <p:sp>
        <p:nvSpPr>
          <p:cNvPr id="10" name="Rectangle 9"/>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11"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2" name="Straight Connector 11"/>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6705600" y="685800"/>
            <a:ext cx="21336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What is COOP?</a:t>
            </a:r>
          </a:p>
        </p:txBody>
      </p:sp>
      <p:sp>
        <p:nvSpPr>
          <p:cNvPr id="15" name="Content Placeholder 15"/>
          <p:cNvSpPr>
            <a:spLocks noGrp="1"/>
          </p:cNvSpPr>
          <p:nvPr>
            <p:ph idx="1"/>
          </p:nvPr>
        </p:nvSpPr>
        <p:spPr>
          <a:xfrm>
            <a:off x="457200" y="1477963"/>
            <a:ext cx="8229600" cy="4694237"/>
          </a:xfrm>
        </p:spPr>
        <p:txBody>
          <a:bodyPr/>
          <a:lstStyle/>
          <a:p>
            <a:pPr eaLnBrk="1" hangingPunct="1">
              <a:buFont typeface="Arial" pitchFamily="34" charset="0"/>
              <a:buNone/>
            </a:pPr>
            <a:r>
              <a:rPr lang="en-US" sz="2000" b="1" dirty="0">
                <a:latin typeface="Arial" pitchFamily="34" charset="0"/>
                <a:cs typeface="Arial" pitchFamily="34" charset="0"/>
              </a:rPr>
              <a:t>Continuity of Operations</a:t>
            </a:r>
          </a:p>
          <a:p>
            <a:pPr eaLnBrk="1" hangingPunct="1"/>
            <a:r>
              <a:rPr lang="en-US" sz="1800" dirty="0">
                <a:latin typeface="Arial" pitchFamily="34" charset="0"/>
                <a:cs typeface="Arial" pitchFamily="34" charset="0"/>
              </a:rPr>
              <a:t>The ability of an organization to ensure continuity of service and support for its customers and to maintain its viability before, during and after an incident. </a:t>
            </a:r>
            <a:r>
              <a:rPr lang="en-US" sz="1800" i="1" dirty="0">
                <a:latin typeface="Arial" pitchFamily="34" charset="0"/>
                <a:cs typeface="Arial" pitchFamily="34" charset="0"/>
              </a:rPr>
              <a:t>(Disaster Recovery Institute International)</a:t>
            </a:r>
          </a:p>
          <a:p>
            <a:pPr eaLnBrk="1" hangingPunct="1">
              <a:buFont typeface="Arial" pitchFamily="34" charset="0"/>
              <a:buNone/>
            </a:pPr>
            <a:endParaRPr lang="en-US" sz="1800" i="1" dirty="0">
              <a:latin typeface="Arial" pitchFamily="34" charset="0"/>
              <a:cs typeface="Arial" pitchFamily="34" charset="0"/>
            </a:endParaRPr>
          </a:p>
          <a:p>
            <a:pPr eaLnBrk="1" hangingPunct="1"/>
            <a:r>
              <a:rPr lang="en-US" sz="1800" dirty="0">
                <a:latin typeface="Arial" pitchFamily="34" charset="0"/>
                <a:cs typeface="Arial" pitchFamily="34" charset="0"/>
              </a:rPr>
              <a:t>A holistic management process that identifies potential impacts that threaten an organization and provides a framework for building resilience and the capability for an effective response that safeguards the interests of its key stakeholders, reputation, brand and value creating activities. </a:t>
            </a:r>
            <a:r>
              <a:rPr lang="en-US" sz="1800" i="1" dirty="0">
                <a:latin typeface="Arial" pitchFamily="34" charset="0"/>
                <a:cs typeface="Arial" pitchFamily="34" charset="0"/>
              </a:rPr>
              <a:t>(Business Continuity Institute)</a:t>
            </a:r>
          </a:p>
        </p:txBody>
      </p:sp>
    </p:spTree>
    <p:extLst>
      <p:ext uri="{BB962C8B-B14F-4D97-AF65-F5344CB8AC3E}">
        <p14:creationId xmlns:p14="http://schemas.microsoft.com/office/powerpoint/2010/main" val="121228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6" name="Rectangle 5"/>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7" name="Slide Number Placeholder 3"/>
          <p:cNvSpPr>
            <a:spLocks noGrp="1"/>
          </p:cNvSpPr>
          <p:nvPr>
            <p:ph type="sldNum" sz="quarter" idx="12"/>
          </p:nvPr>
        </p:nvSpPr>
        <p:spPr>
          <a:xfrm>
            <a:off x="6553200" y="6356350"/>
            <a:ext cx="2133600" cy="365125"/>
          </a:xfrm>
        </p:spPr>
        <p:txBody>
          <a:bodyPr/>
          <a:lstStyle/>
          <a:p>
            <a:pPr>
              <a:defRPr/>
            </a:pPr>
            <a:fld id="{304F33B9-E8BE-4E7C-B2C2-E0076335542B}" type="slidenum">
              <a:rPr lang="en-US" sz="900">
                <a:latin typeface="Arial" pitchFamily="34" charset="0"/>
                <a:cs typeface="Arial" pitchFamily="34" charset="0"/>
              </a:rPr>
              <a:pPr>
                <a:defRPr/>
              </a:pPr>
              <a:t>4</a:t>
            </a:fld>
            <a:endParaRPr lang="en-US" sz="900" dirty="0">
              <a:latin typeface="Arial" pitchFamily="34" charset="0"/>
              <a:cs typeface="Arial" pitchFamily="34" charset="0"/>
            </a:endParaRPr>
          </a:p>
        </p:txBody>
      </p:sp>
      <p:sp>
        <p:nvSpPr>
          <p:cNvPr id="8"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9E749323-2F91-4456-B0CD-8F7CB8166078}" type="slidenum">
              <a:rPr lang="en-US" sz="1200">
                <a:solidFill>
                  <a:schemeClr val="tx1">
                    <a:tint val="75000"/>
                  </a:schemeClr>
                </a:solidFill>
                <a:latin typeface="+mn-lt"/>
              </a:rPr>
              <a:pPr algn="r" fontAlgn="auto">
                <a:spcBef>
                  <a:spcPts val="0"/>
                </a:spcBef>
                <a:spcAft>
                  <a:spcPts val="0"/>
                </a:spcAft>
                <a:defRPr/>
              </a:pPr>
              <a:t>4</a:t>
            </a:fld>
            <a:endParaRPr lang="en-US" sz="1200">
              <a:solidFill>
                <a:schemeClr val="tx1">
                  <a:tint val="75000"/>
                </a:schemeClr>
              </a:solidFill>
              <a:latin typeface="+mn-lt"/>
            </a:endParaRPr>
          </a:p>
        </p:txBody>
      </p:sp>
      <p:sp>
        <p:nvSpPr>
          <p:cNvPr id="9"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F6CD0D6-F583-4577-8EDC-FF2F60B65AFE}" type="slidenum">
              <a:rPr lang="en-US" sz="1200">
                <a:solidFill>
                  <a:schemeClr val="bg1"/>
                </a:solidFill>
                <a:latin typeface="Calibri" pitchFamily="34" charset="0"/>
              </a:rPr>
              <a:pPr algn="r" eaLnBrk="1" hangingPunct="1"/>
              <a:t>4</a:t>
            </a:fld>
            <a:endParaRPr lang="en-US" sz="1200">
              <a:solidFill>
                <a:schemeClr val="bg1"/>
              </a:solidFill>
              <a:latin typeface="Calibri" pitchFamily="34" charset="0"/>
            </a:endParaRPr>
          </a:p>
        </p:txBody>
      </p:sp>
      <p:sp>
        <p:nvSpPr>
          <p:cNvPr id="10" name="Rectangle 9"/>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11"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2" name="Straight Connector 11"/>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6629400" y="685800"/>
            <a:ext cx="22098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COOP Strategy</a:t>
            </a:r>
          </a:p>
        </p:txBody>
      </p:sp>
      <p:sp>
        <p:nvSpPr>
          <p:cNvPr id="15" name="Content Placeholder 15"/>
          <p:cNvSpPr>
            <a:spLocks noGrp="1"/>
          </p:cNvSpPr>
          <p:nvPr>
            <p:ph idx="1"/>
          </p:nvPr>
        </p:nvSpPr>
        <p:spPr>
          <a:xfrm>
            <a:off x="457200" y="1066800"/>
            <a:ext cx="8001000" cy="5059363"/>
          </a:xfrm>
        </p:spPr>
        <p:txBody>
          <a:bodyPr rtlCol="0">
            <a:normAutofit/>
          </a:bodyPr>
          <a:lstStyle/>
          <a:p>
            <a:pPr marL="233363" indent="-233363" eaLnBrk="1" fontAlgn="auto" hangingPunct="1">
              <a:spcAft>
                <a:spcPts val="0"/>
              </a:spcAft>
              <a:defRPr/>
            </a:pPr>
            <a:r>
              <a:rPr lang="en-US" sz="1800" b="1" dirty="0">
                <a:latin typeface="Arial" pitchFamily="34" charset="0"/>
                <a:cs typeface="Arial" pitchFamily="34" charset="0"/>
              </a:rPr>
              <a:t>COOP Mission</a:t>
            </a:r>
          </a:p>
          <a:p>
            <a:pPr marL="228600" indent="0" eaLnBrk="1" fontAlgn="auto" hangingPunct="1">
              <a:spcAft>
                <a:spcPts val="0"/>
              </a:spcAft>
              <a:buFont typeface="Arial" pitchFamily="34" charset="0"/>
              <a:buNone/>
              <a:defRPr/>
            </a:pPr>
            <a:r>
              <a:rPr lang="en-US" sz="1800" dirty="0">
                <a:latin typeface="Arial" pitchFamily="34" charset="0"/>
                <a:cs typeface="Arial" pitchFamily="34" charset="0"/>
              </a:rPr>
              <a:t>To develop a University wide plan that will facilitate the recovery and resumption of essential functions through the development of plans, procedures and provisions for alternate sites, personnel, resources, interoperable communications and vital records/databases.</a:t>
            </a:r>
          </a:p>
          <a:p>
            <a:pPr marL="0" indent="0" eaLnBrk="1" fontAlgn="auto" hangingPunct="1">
              <a:spcAft>
                <a:spcPts val="0"/>
              </a:spcAft>
              <a:buFont typeface="Arial" pitchFamily="34" charset="0"/>
              <a:buNone/>
              <a:defRPr/>
            </a:pPr>
            <a:endParaRPr lang="en-US" sz="800" dirty="0">
              <a:latin typeface="Arial" pitchFamily="34" charset="0"/>
              <a:cs typeface="Arial" pitchFamily="34" charset="0"/>
            </a:endParaRPr>
          </a:p>
          <a:p>
            <a:pPr marL="233363" indent="-233363" eaLnBrk="1" fontAlgn="auto" hangingPunct="1">
              <a:spcAft>
                <a:spcPts val="0"/>
              </a:spcAft>
              <a:defRPr/>
            </a:pPr>
            <a:r>
              <a:rPr lang="en-US" sz="1800" b="1" dirty="0">
                <a:latin typeface="Arial" pitchFamily="34" charset="0"/>
                <a:cs typeface="Arial" pitchFamily="34" charset="0"/>
              </a:rPr>
              <a:t>Project Goals</a:t>
            </a:r>
          </a:p>
          <a:p>
            <a:pPr marL="228600" lvl="1" indent="0" eaLnBrk="1" fontAlgn="auto" hangingPunct="1">
              <a:spcAft>
                <a:spcPts val="0"/>
              </a:spcAft>
              <a:buFont typeface="Arial" pitchFamily="34" charset="0"/>
              <a:buNone/>
              <a:defRPr/>
            </a:pPr>
            <a:r>
              <a:rPr lang="en-US" sz="1800" dirty="0">
                <a:latin typeface="Arial" pitchFamily="34" charset="0"/>
                <a:cs typeface="Arial" pitchFamily="34" charset="0"/>
              </a:rPr>
              <a:t>Provide for continued performance of essential division functions under an all-hazards approach</a:t>
            </a:r>
          </a:p>
          <a:p>
            <a:pPr lvl="1" eaLnBrk="1" fontAlgn="auto" hangingPunct="1">
              <a:spcAft>
                <a:spcPts val="0"/>
              </a:spcAft>
              <a:defRPr/>
            </a:pPr>
            <a:r>
              <a:rPr lang="en-US" sz="1800" dirty="0">
                <a:latin typeface="Arial" pitchFamily="34" charset="0"/>
                <a:cs typeface="Arial" pitchFamily="34" charset="0"/>
              </a:rPr>
              <a:t>Ensure survivability of essential equipment, records, and other assets</a:t>
            </a:r>
          </a:p>
          <a:p>
            <a:pPr lvl="1" eaLnBrk="1" fontAlgn="auto" hangingPunct="1">
              <a:spcAft>
                <a:spcPts val="0"/>
              </a:spcAft>
              <a:defRPr/>
            </a:pPr>
            <a:r>
              <a:rPr lang="en-US" sz="1800" dirty="0">
                <a:latin typeface="Arial" pitchFamily="34" charset="0"/>
                <a:cs typeface="Arial" pitchFamily="34" charset="0"/>
              </a:rPr>
              <a:t>Minimize business damage and losses</a:t>
            </a:r>
          </a:p>
          <a:p>
            <a:pPr lvl="1" eaLnBrk="1" fontAlgn="auto" hangingPunct="1">
              <a:spcAft>
                <a:spcPts val="0"/>
              </a:spcAft>
              <a:defRPr/>
            </a:pPr>
            <a:r>
              <a:rPr lang="en-US" sz="1800" dirty="0">
                <a:latin typeface="Arial" pitchFamily="34" charset="0"/>
                <a:cs typeface="Arial" pitchFamily="34" charset="0"/>
              </a:rPr>
              <a:t>Achieve orderly response and recovery from the emergency</a:t>
            </a:r>
          </a:p>
          <a:p>
            <a:pPr lvl="1" eaLnBrk="1" fontAlgn="auto" hangingPunct="1">
              <a:spcAft>
                <a:spcPts val="0"/>
              </a:spcAft>
              <a:defRPr/>
            </a:pPr>
            <a:r>
              <a:rPr lang="en-US" sz="1800" dirty="0">
                <a:latin typeface="Arial" pitchFamily="34" charset="0"/>
                <a:cs typeface="Arial" pitchFamily="34" charset="0"/>
              </a:rPr>
              <a:t>Ensure succession of key leadership</a:t>
            </a:r>
          </a:p>
          <a:p>
            <a:pPr lvl="1" eaLnBrk="1" fontAlgn="auto" hangingPunct="1">
              <a:spcAft>
                <a:spcPts val="0"/>
              </a:spcAft>
              <a:defRPr/>
            </a:pPr>
            <a:r>
              <a:rPr lang="en-US" sz="1800" dirty="0">
                <a:latin typeface="Arial" pitchFamily="34" charset="0"/>
                <a:cs typeface="Arial" pitchFamily="34" charset="0"/>
              </a:rPr>
              <a:t>Ensure survivability of Eastern Michigan University in most severe events</a:t>
            </a:r>
          </a:p>
          <a:p>
            <a:pPr lvl="1" eaLnBrk="1" fontAlgn="auto" hangingPunct="1">
              <a:spcAft>
                <a:spcPts val="0"/>
              </a:spcAft>
              <a:buFont typeface="Arial" pitchFamily="34" charset="0"/>
              <a:buNone/>
              <a:defRPr/>
            </a:pPr>
            <a:endParaRPr lang="en-US" sz="1800" dirty="0">
              <a:latin typeface="Arial" pitchFamily="34" charset="0"/>
              <a:cs typeface="Arial" pitchFamily="34" charset="0"/>
            </a:endParaRPr>
          </a:p>
          <a:p>
            <a:pPr marL="0" indent="0" eaLnBrk="1" fontAlgn="auto" hangingPunct="1">
              <a:spcAft>
                <a:spcPts val="0"/>
              </a:spcAft>
              <a:buFont typeface="Arial" pitchFamily="34" charset="0"/>
              <a:buNone/>
              <a:defRPr/>
            </a:pPr>
            <a:endParaRPr lang="en-US" sz="2400" dirty="0"/>
          </a:p>
          <a:p>
            <a:pPr eaLnBrk="1" fontAlgn="auto" hangingPunct="1">
              <a:spcAft>
                <a:spcPts val="0"/>
              </a:spcAft>
              <a:defRPr/>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86874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444E9437-F78B-4D9A-AC8F-ADE408A87FC1}" type="slidenum">
              <a:rPr lang="en-US" sz="900">
                <a:latin typeface="Arial" pitchFamily="34" charset="0"/>
                <a:cs typeface="Arial" pitchFamily="34" charset="0"/>
              </a:rPr>
              <a:pPr>
                <a:defRPr/>
              </a:pPr>
              <a:t>5</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D401BFC4-0E28-49A0-B6D9-4814DBE78F09}" type="slidenum">
              <a:rPr lang="en-US" sz="1200">
                <a:solidFill>
                  <a:schemeClr val="tx1">
                    <a:tint val="75000"/>
                  </a:schemeClr>
                </a:solidFill>
                <a:latin typeface="+mn-lt"/>
              </a:rPr>
              <a:pPr algn="r" fontAlgn="auto">
                <a:spcBef>
                  <a:spcPts val="0"/>
                </a:spcBef>
                <a:spcAft>
                  <a:spcPts val="0"/>
                </a:spcAft>
                <a:defRPr/>
              </a:pPr>
              <a:t>5</a:t>
            </a:fld>
            <a:endParaRPr lang="en-US" sz="1200">
              <a:solidFill>
                <a:schemeClr val="tx1">
                  <a:tint val="75000"/>
                </a:schemeClr>
              </a:solidFill>
              <a:latin typeface="+mn-lt"/>
            </a:endParaRPr>
          </a:p>
        </p:txBody>
      </p:sp>
      <p:sp>
        <p:nvSpPr>
          <p:cNvPr id="7"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977E7A94-B512-43B4-A29D-44FEDACB9B13}" type="slidenum">
              <a:rPr lang="en-US" sz="1200">
                <a:solidFill>
                  <a:schemeClr val="bg1"/>
                </a:solidFill>
                <a:latin typeface="Calibri" pitchFamily="34" charset="0"/>
              </a:rPr>
              <a:pPr algn="r" eaLnBrk="1" hangingPunct="1"/>
              <a:t>5</a:t>
            </a:fld>
            <a:endParaRPr lang="en-US" sz="1200">
              <a:solidFill>
                <a:schemeClr val="bg1"/>
              </a:solidFill>
              <a:latin typeface="Calibri" pitchFamily="34" charset="0"/>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9"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0" name="Straight Connector 9"/>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6477000" y="685800"/>
            <a:ext cx="23622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Planning Lifecycle</a:t>
            </a:r>
          </a:p>
        </p:txBody>
      </p:sp>
      <p:sp>
        <p:nvSpPr>
          <p:cNvPr id="12" name="Content Placeholder 15"/>
          <p:cNvSpPr txBox="1">
            <a:spLocks/>
          </p:cNvSpPr>
          <p:nvPr/>
        </p:nvSpPr>
        <p:spPr bwMode="auto">
          <a:xfrm>
            <a:off x="381000" y="1066800"/>
            <a:ext cx="8305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endParaRPr lang="en-US" sz="2400" b="1">
              <a:cs typeface="Arial" pitchFamily="34" charset="0"/>
            </a:endParaRPr>
          </a:p>
        </p:txBody>
      </p:sp>
      <p:sp>
        <p:nvSpPr>
          <p:cNvPr id="13" name="Content Placeholder 15"/>
          <p:cNvSpPr txBox="1">
            <a:spLocks/>
          </p:cNvSpPr>
          <p:nvPr/>
        </p:nvSpPr>
        <p:spPr>
          <a:xfrm>
            <a:off x="457200" y="2971800"/>
            <a:ext cx="8229600" cy="2667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a:latin typeface="Arial" pitchFamily="34" charset="0"/>
                <a:cs typeface="Arial" pitchFamily="34" charset="0"/>
              </a:rPr>
              <a:t>The COOP Planning Lifecycle is comprised of 6 steps to guide University divisions through their planning efforts</a:t>
            </a:r>
          </a:p>
          <a:p>
            <a:endParaRPr lang="en-US" sz="800">
              <a:latin typeface="Arial" pitchFamily="34" charset="0"/>
              <a:cs typeface="Arial" pitchFamily="34" charset="0"/>
            </a:endParaRPr>
          </a:p>
          <a:p>
            <a:r>
              <a:rPr lang="en-US" sz="1800">
                <a:latin typeface="Arial" pitchFamily="34" charset="0"/>
                <a:cs typeface="Arial" pitchFamily="34" charset="0"/>
              </a:rPr>
              <a:t>COOP methodology follows industry best practices as described by the Disaster Recovery Institute International and the Federal Emergency Management Agency</a:t>
            </a:r>
          </a:p>
          <a:p>
            <a:endParaRPr lang="en-US" sz="800">
              <a:latin typeface="Arial" pitchFamily="34" charset="0"/>
              <a:cs typeface="Arial" pitchFamily="34" charset="0"/>
            </a:endParaRPr>
          </a:p>
          <a:p>
            <a:r>
              <a:rPr lang="en-US" sz="1800">
                <a:latin typeface="Arial" pitchFamily="34" charset="0"/>
                <a:cs typeface="Arial" pitchFamily="34" charset="0"/>
              </a:rPr>
              <a:t>COOP is not a “one time” project; it is an ongoing program that will mature over time</a:t>
            </a:r>
          </a:p>
        </p:txBody>
      </p:sp>
      <p:grpSp>
        <p:nvGrpSpPr>
          <p:cNvPr id="14" name="Group 31"/>
          <p:cNvGrpSpPr>
            <a:grpSpLocks/>
          </p:cNvGrpSpPr>
          <p:nvPr/>
        </p:nvGrpSpPr>
        <p:grpSpPr bwMode="auto">
          <a:xfrm>
            <a:off x="381000" y="1371600"/>
            <a:ext cx="8382000" cy="1295400"/>
            <a:chOff x="381000" y="1371600"/>
            <a:chExt cx="8382000" cy="1295400"/>
          </a:xfrm>
        </p:grpSpPr>
        <p:sp>
          <p:nvSpPr>
            <p:cNvPr id="15" name="Rectangle 14"/>
            <p:cNvSpPr/>
            <p:nvPr/>
          </p:nvSpPr>
          <p:spPr bwMode="auto">
            <a:xfrm>
              <a:off x="381000" y="1524000"/>
              <a:ext cx="1143000" cy="99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1"/>
            <a:lstStyle/>
            <a:p>
              <a:pPr algn="ctr" fontAlgn="auto">
                <a:spcBef>
                  <a:spcPts val="0"/>
                </a:spcBef>
                <a:spcAft>
                  <a:spcPts val="0"/>
                </a:spcAft>
                <a:defRPr/>
              </a:pPr>
              <a:r>
                <a:rPr lang="en-US" sz="1400" b="1" dirty="0">
                  <a:latin typeface="Arial" pitchFamily="34" charset="0"/>
                  <a:cs typeface="Arial" pitchFamily="34" charset="0"/>
                </a:rPr>
                <a:t>Step 1:</a:t>
              </a:r>
            </a:p>
            <a:p>
              <a:pPr algn="ctr" fontAlgn="auto">
                <a:spcBef>
                  <a:spcPts val="0"/>
                </a:spcBef>
                <a:spcAft>
                  <a:spcPts val="0"/>
                </a:spcAft>
                <a:defRPr/>
              </a:pPr>
              <a:r>
                <a:rPr lang="en-US" sz="1400" b="1" dirty="0">
                  <a:latin typeface="Arial" pitchFamily="34" charset="0"/>
                  <a:cs typeface="Arial" pitchFamily="34" charset="0"/>
                </a:rPr>
                <a:t>Initiate COOP Program</a:t>
              </a:r>
            </a:p>
          </p:txBody>
        </p:sp>
        <p:sp>
          <p:nvSpPr>
            <p:cNvPr id="16" name="Rectangle 15"/>
            <p:cNvSpPr/>
            <p:nvPr/>
          </p:nvSpPr>
          <p:spPr bwMode="auto">
            <a:xfrm>
              <a:off x="1752600" y="1524000"/>
              <a:ext cx="1295400" cy="99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1"/>
            <a:lstStyle/>
            <a:p>
              <a:pPr algn="ctr" fontAlgn="auto">
                <a:spcBef>
                  <a:spcPts val="0"/>
                </a:spcBef>
                <a:spcAft>
                  <a:spcPts val="0"/>
                </a:spcAft>
                <a:defRPr/>
              </a:pPr>
              <a:r>
                <a:rPr lang="en-US" sz="1400" b="1" dirty="0">
                  <a:latin typeface="Arial" pitchFamily="34" charset="0"/>
                  <a:cs typeface="Arial" pitchFamily="34" charset="0"/>
                </a:rPr>
                <a:t>Step 2:</a:t>
              </a:r>
            </a:p>
            <a:p>
              <a:pPr algn="ctr" fontAlgn="auto">
                <a:spcBef>
                  <a:spcPts val="0"/>
                </a:spcBef>
                <a:spcAft>
                  <a:spcPts val="0"/>
                </a:spcAft>
                <a:defRPr/>
              </a:pPr>
              <a:r>
                <a:rPr lang="en-US" sz="1400" b="1" dirty="0">
                  <a:latin typeface="Arial" pitchFamily="34" charset="0"/>
                  <a:cs typeface="Arial" pitchFamily="34" charset="0"/>
                </a:rPr>
                <a:t>Impact Analysis &amp; Assess Risk</a:t>
              </a:r>
            </a:p>
          </p:txBody>
        </p:sp>
        <p:sp>
          <p:nvSpPr>
            <p:cNvPr id="17" name="Rectangle 16"/>
            <p:cNvSpPr/>
            <p:nvPr/>
          </p:nvSpPr>
          <p:spPr bwMode="auto">
            <a:xfrm>
              <a:off x="3276600" y="1524000"/>
              <a:ext cx="1143000" cy="99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1"/>
            <a:lstStyle/>
            <a:p>
              <a:pPr algn="ctr" fontAlgn="auto">
                <a:spcBef>
                  <a:spcPts val="0"/>
                </a:spcBef>
                <a:spcAft>
                  <a:spcPts val="0"/>
                </a:spcAft>
                <a:defRPr/>
              </a:pPr>
              <a:r>
                <a:rPr lang="en-US" sz="1400" b="1" dirty="0">
                  <a:latin typeface="Arial" pitchFamily="34" charset="0"/>
                  <a:cs typeface="Arial" pitchFamily="34" charset="0"/>
                </a:rPr>
                <a:t>Step 3:</a:t>
              </a:r>
            </a:p>
            <a:p>
              <a:pPr algn="ctr" fontAlgn="auto">
                <a:spcBef>
                  <a:spcPts val="0"/>
                </a:spcBef>
                <a:spcAft>
                  <a:spcPts val="0"/>
                </a:spcAft>
                <a:defRPr/>
              </a:pPr>
              <a:r>
                <a:rPr lang="en-US" sz="1400" b="1" dirty="0">
                  <a:latin typeface="Arial" pitchFamily="34" charset="0"/>
                  <a:cs typeface="Arial" pitchFamily="34" charset="0"/>
                </a:rPr>
                <a:t>Develop Recovery Strategies</a:t>
              </a:r>
            </a:p>
          </p:txBody>
        </p:sp>
        <p:sp>
          <p:nvSpPr>
            <p:cNvPr id="18" name="Rectangle 17"/>
            <p:cNvSpPr/>
            <p:nvPr/>
          </p:nvSpPr>
          <p:spPr bwMode="auto">
            <a:xfrm>
              <a:off x="4648200" y="1524000"/>
              <a:ext cx="1143000" cy="99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1"/>
            <a:lstStyle/>
            <a:p>
              <a:pPr algn="ctr" fontAlgn="auto">
                <a:spcBef>
                  <a:spcPts val="0"/>
                </a:spcBef>
                <a:spcAft>
                  <a:spcPts val="0"/>
                </a:spcAft>
                <a:defRPr/>
              </a:pPr>
              <a:r>
                <a:rPr lang="en-US" sz="1400" b="1" dirty="0">
                  <a:latin typeface="Arial" pitchFamily="34" charset="0"/>
                  <a:cs typeface="Arial" pitchFamily="34" charset="0"/>
                </a:rPr>
                <a:t>Step 4:</a:t>
              </a:r>
            </a:p>
            <a:p>
              <a:pPr algn="ctr" fontAlgn="auto">
                <a:spcBef>
                  <a:spcPts val="0"/>
                </a:spcBef>
                <a:spcAft>
                  <a:spcPts val="0"/>
                </a:spcAft>
                <a:defRPr/>
              </a:pPr>
              <a:r>
                <a:rPr lang="en-US" sz="1400" b="1" dirty="0">
                  <a:latin typeface="Arial" pitchFamily="34" charset="0"/>
                  <a:cs typeface="Arial" pitchFamily="34" charset="0"/>
                </a:rPr>
                <a:t>Develop COOP Plans</a:t>
              </a:r>
            </a:p>
          </p:txBody>
        </p:sp>
        <p:sp>
          <p:nvSpPr>
            <p:cNvPr id="19" name="Rectangle 18"/>
            <p:cNvSpPr/>
            <p:nvPr/>
          </p:nvSpPr>
          <p:spPr bwMode="auto">
            <a:xfrm>
              <a:off x="6019800" y="1524000"/>
              <a:ext cx="1143000" cy="99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1"/>
            <a:lstStyle/>
            <a:p>
              <a:pPr algn="ctr" fontAlgn="auto">
                <a:spcBef>
                  <a:spcPts val="0"/>
                </a:spcBef>
                <a:spcAft>
                  <a:spcPts val="0"/>
                </a:spcAft>
                <a:defRPr/>
              </a:pPr>
              <a:r>
                <a:rPr lang="en-US" sz="1400" b="1" dirty="0">
                  <a:latin typeface="Arial" pitchFamily="34" charset="0"/>
                  <a:cs typeface="Arial" pitchFamily="34" charset="0"/>
                </a:rPr>
                <a:t>Step 5:</a:t>
              </a:r>
            </a:p>
            <a:p>
              <a:pPr algn="ctr" fontAlgn="auto">
                <a:spcBef>
                  <a:spcPts val="0"/>
                </a:spcBef>
                <a:spcAft>
                  <a:spcPts val="0"/>
                </a:spcAft>
                <a:defRPr/>
              </a:pPr>
              <a:r>
                <a:rPr lang="en-US" sz="1400" b="1" dirty="0">
                  <a:latin typeface="Arial" pitchFamily="34" charset="0"/>
                  <a:cs typeface="Arial" pitchFamily="34" charset="0"/>
                </a:rPr>
                <a:t>Test COOP Plans</a:t>
              </a:r>
            </a:p>
          </p:txBody>
        </p:sp>
        <p:sp>
          <p:nvSpPr>
            <p:cNvPr id="20" name="Rectangle 19"/>
            <p:cNvSpPr/>
            <p:nvPr/>
          </p:nvSpPr>
          <p:spPr bwMode="auto">
            <a:xfrm>
              <a:off x="7391400" y="1524000"/>
              <a:ext cx="1143000" cy="99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1"/>
            <a:lstStyle/>
            <a:p>
              <a:pPr algn="ctr" fontAlgn="auto">
                <a:spcBef>
                  <a:spcPts val="0"/>
                </a:spcBef>
                <a:spcAft>
                  <a:spcPts val="0"/>
                </a:spcAft>
                <a:defRPr/>
              </a:pPr>
              <a:r>
                <a:rPr lang="en-US" sz="1200" b="1" dirty="0">
                  <a:latin typeface="Arial" pitchFamily="34" charset="0"/>
                  <a:cs typeface="Arial" pitchFamily="34" charset="0"/>
                </a:rPr>
                <a:t>Step 6:</a:t>
              </a:r>
            </a:p>
            <a:p>
              <a:pPr algn="ctr" fontAlgn="auto">
                <a:spcBef>
                  <a:spcPts val="0"/>
                </a:spcBef>
                <a:spcAft>
                  <a:spcPts val="0"/>
                </a:spcAft>
                <a:defRPr/>
              </a:pPr>
              <a:r>
                <a:rPr lang="en-US" sz="1400" b="1" dirty="0">
                  <a:latin typeface="Arial" pitchFamily="34" charset="0"/>
                  <a:cs typeface="Arial" pitchFamily="34" charset="0"/>
                </a:rPr>
                <a:t>Update COOP Plans</a:t>
              </a:r>
            </a:p>
          </p:txBody>
        </p:sp>
        <p:sp>
          <p:nvSpPr>
            <p:cNvPr id="21" name="Isosceles Triangle 20"/>
            <p:cNvSpPr/>
            <p:nvPr/>
          </p:nvSpPr>
          <p:spPr bwMode="auto">
            <a:xfrm rot="16200000" flipV="1">
              <a:off x="988219" y="1907381"/>
              <a:ext cx="1295400" cy="22383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Isosceles Triangle 21"/>
            <p:cNvSpPr/>
            <p:nvPr/>
          </p:nvSpPr>
          <p:spPr bwMode="auto">
            <a:xfrm rot="16200000" flipV="1">
              <a:off x="2590800" y="1905000"/>
              <a:ext cx="990600" cy="2286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Isosceles Triangle 22"/>
            <p:cNvSpPr/>
            <p:nvPr/>
          </p:nvSpPr>
          <p:spPr bwMode="auto">
            <a:xfrm rot="16200000" flipV="1">
              <a:off x="3962400" y="1905000"/>
              <a:ext cx="990600" cy="2286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Isosceles Triangle 23"/>
            <p:cNvSpPr/>
            <p:nvPr/>
          </p:nvSpPr>
          <p:spPr bwMode="auto">
            <a:xfrm rot="16200000" flipV="1">
              <a:off x="5334000" y="1905000"/>
              <a:ext cx="990600" cy="2286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Isosceles Triangle 24"/>
            <p:cNvSpPr/>
            <p:nvPr/>
          </p:nvSpPr>
          <p:spPr bwMode="auto">
            <a:xfrm rot="16200000" flipV="1">
              <a:off x="6705600" y="1905000"/>
              <a:ext cx="990600" cy="2286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Isosceles Triangle 25"/>
            <p:cNvSpPr/>
            <p:nvPr/>
          </p:nvSpPr>
          <p:spPr bwMode="auto">
            <a:xfrm rot="16200000" flipV="1">
              <a:off x="8077200" y="1905000"/>
              <a:ext cx="990600" cy="2286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Isosceles Triangle 26"/>
            <p:cNvSpPr/>
            <p:nvPr/>
          </p:nvSpPr>
          <p:spPr bwMode="auto">
            <a:xfrm rot="16200000" flipV="1">
              <a:off x="2516982" y="1907381"/>
              <a:ext cx="1295400" cy="22383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Isosceles Triangle 27"/>
            <p:cNvSpPr/>
            <p:nvPr/>
          </p:nvSpPr>
          <p:spPr bwMode="auto">
            <a:xfrm rot="16200000" flipV="1">
              <a:off x="3888582" y="1907381"/>
              <a:ext cx="1295400" cy="22383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Isosceles Triangle 28"/>
            <p:cNvSpPr/>
            <p:nvPr/>
          </p:nvSpPr>
          <p:spPr bwMode="auto">
            <a:xfrm rot="16200000" flipV="1">
              <a:off x="5260182" y="1907381"/>
              <a:ext cx="1295400" cy="22383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Isosceles Triangle 29"/>
            <p:cNvSpPr/>
            <p:nvPr/>
          </p:nvSpPr>
          <p:spPr bwMode="auto">
            <a:xfrm rot="16200000" flipV="1">
              <a:off x="6631782" y="1907381"/>
              <a:ext cx="1295400" cy="22383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Isosceles Triangle 30"/>
            <p:cNvSpPr/>
            <p:nvPr/>
          </p:nvSpPr>
          <p:spPr bwMode="auto">
            <a:xfrm rot="16200000" flipV="1">
              <a:off x="8003382" y="1907381"/>
              <a:ext cx="1295400" cy="22383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extLst>
      <p:ext uri="{BB962C8B-B14F-4D97-AF65-F5344CB8AC3E}">
        <p14:creationId xmlns:p14="http://schemas.microsoft.com/office/powerpoint/2010/main" val="208477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56B2FC18-E4D0-451A-9C67-27B01D04E237}" type="slidenum">
              <a:rPr lang="en-US" sz="900">
                <a:latin typeface="Arial" pitchFamily="34" charset="0"/>
                <a:cs typeface="Arial" pitchFamily="34" charset="0"/>
              </a:rPr>
              <a:pPr>
                <a:defRPr/>
              </a:pPr>
              <a:t>6</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2A399143-3BB8-4C92-87BD-ECA01BACC290}" type="slidenum">
              <a:rPr lang="en-US" sz="1200">
                <a:solidFill>
                  <a:schemeClr val="tx1">
                    <a:tint val="75000"/>
                  </a:schemeClr>
                </a:solidFill>
                <a:latin typeface="+mn-lt"/>
              </a:rPr>
              <a:pPr algn="r" fontAlgn="auto">
                <a:spcBef>
                  <a:spcPts val="0"/>
                </a:spcBef>
                <a:spcAft>
                  <a:spcPts val="0"/>
                </a:spcAft>
                <a:defRPr/>
              </a:pPr>
              <a:t>6</a:t>
            </a:fld>
            <a:endParaRPr lang="en-US" sz="1200">
              <a:solidFill>
                <a:schemeClr val="tx1">
                  <a:tint val="75000"/>
                </a:schemeClr>
              </a:solidFill>
              <a:latin typeface="+mn-lt"/>
            </a:endParaRPr>
          </a:p>
        </p:txBody>
      </p:sp>
      <p:sp>
        <p:nvSpPr>
          <p:cNvPr id="7"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9DF24AD-5475-4C13-A15E-681971BB0F0B}" type="slidenum">
              <a:rPr lang="en-US" sz="1200">
                <a:solidFill>
                  <a:schemeClr val="bg1"/>
                </a:solidFill>
                <a:latin typeface="Calibri" pitchFamily="34" charset="0"/>
              </a:rPr>
              <a:pPr algn="r" eaLnBrk="1" hangingPunct="1"/>
              <a:t>6</a:t>
            </a:fld>
            <a:endParaRPr lang="en-US" sz="1200">
              <a:solidFill>
                <a:schemeClr val="bg1"/>
              </a:solidFill>
              <a:latin typeface="Calibri" pitchFamily="34" charset="0"/>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9"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029200" y="685800"/>
            <a:ext cx="38100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Step 1 – Initiate COOP Program</a:t>
            </a:r>
          </a:p>
        </p:txBody>
      </p:sp>
      <p:sp>
        <p:nvSpPr>
          <p:cNvPr id="13" name="Content Placeholder 15"/>
          <p:cNvSpPr txBox="1">
            <a:spLocks/>
          </p:cNvSpPr>
          <p:nvPr/>
        </p:nvSpPr>
        <p:spPr>
          <a:xfrm>
            <a:off x="457200" y="13716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Arial" pitchFamily="34" charset="0"/>
                <a:cs typeface="Arial" pitchFamily="34" charset="0"/>
              </a:rPr>
              <a:t>Obtain executive sponsorship</a:t>
            </a:r>
          </a:p>
          <a:p>
            <a:pPr lvl="1"/>
            <a:r>
              <a:rPr lang="en-US" sz="1800" dirty="0">
                <a:latin typeface="Arial" pitchFamily="34" charset="0"/>
                <a:cs typeface="Arial" pitchFamily="34" charset="0"/>
              </a:rPr>
              <a:t>Educate management &amp; stakeholders on COOP</a:t>
            </a:r>
          </a:p>
          <a:p>
            <a:pPr lvl="1"/>
            <a:r>
              <a:rPr lang="en-US" sz="1800" dirty="0">
                <a:latin typeface="Arial" pitchFamily="34" charset="0"/>
                <a:cs typeface="Arial" pitchFamily="34" charset="0"/>
              </a:rPr>
              <a:t>Gain approvals and support</a:t>
            </a:r>
          </a:p>
          <a:p>
            <a:pPr lvl="1"/>
            <a:r>
              <a:rPr lang="en-US" sz="1800" dirty="0">
                <a:latin typeface="Arial" pitchFamily="34" charset="0"/>
                <a:cs typeface="Arial" pitchFamily="34" charset="0"/>
              </a:rPr>
              <a:t>Review organizational roles and responsibilities</a:t>
            </a:r>
          </a:p>
          <a:p>
            <a:pPr lvl="2"/>
            <a:r>
              <a:rPr lang="en-US" sz="1400" dirty="0">
                <a:latin typeface="Arial" pitchFamily="34" charset="0"/>
                <a:cs typeface="Arial" pitchFamily="34" charset="0"/>
              </a:rPr>
              <a:t>COOP Plan owner</a:t>
            </a:r>
          </a:p>
          <a:p>
            <a:pPr lvl="2"/>
            <a:r>
              <a:rPr lang="en-US" sz="1400" dirty="0">
                <a:latin typeface="Arial" pitchFamily="34" charset="0"/>
                <a:cs typeface="Arial" pitchFamily="34" charset="0"/>
              </a:rPr>
              <a:t>COOP Steering Committee</a:t>
            </a:r>
          </a:p>
          <a:p>
            <a:pPr lvl="2">
              <a:buFont typeface="Arial" pitchFamily="34" charset="0"/>
              <a:buNone/>
            </a:pPr>
            <a:endParaRPr lang="en-US" sz="600" dirty="0">
              <a:latin typeface="Arial" pitchFamily="34" charset="0"/>
              <a:cs typeface="Arial" pitchFamily="34" charset="0"/>
            </a:endParaRPr>
          </a:p>
          <a:p>
            <a:r>
              <a:rPr lang="en-US" sz="2000" dirty="0">
                <a:latin typeface="Arial" pitchFamily="34" charset="0"/>
                <a:cs typeface="Arial" pitchFamily="34" charset="0"/>
              </a:rPr>
              <a:t>Understand Eastern Michigan’s current state of COOP readiness and prior COOP efforts</a:t>
            </a:r>
          </a:p>
          <a:p>
            <a:pPr>
              <a:buFont typeface="Arial" pitchFamily="34" charset="0"/>
              <a:buNone/>
            </a:pPr>
            <a:endParaRPr lang="en-US" sz="700" dirty="0">
              <a:latin typeface="Arial" pitchFamily="34" charset="0"/>
              <a:cs typeface="Arial" pitchFamily="34" charset="0"/>
            </a:endParaRPr>
          </a:p>
          <a:p>
            <a:r>
              <a:rPr lang="en-US" sz="2000" dirty="0">
                <a:latin typeface="Arial" pitchFamily="34" charset="0"/>
                <a:cs typeface="Arial" pitchFamily="34" charset="0"/>
              </a:rPr>
              <a:t>Create a COOP Project Plan</a:t>
            </a:r>
          </a:p>
          <a:p>
            <a:pPr lvl="1"/>
            <a:r>
              <a:rPr lang="en-US" sz="1800" dirty="0">
                <a:latin typeface="Arial" pitchFamily="34" charset="0"/>
                <a:cs typeface="Arial" pitchFamily="34" charset="0"/>
              </a:rPr>
              <a:t>Scope</a:t>
            </a:r>
          </a:p>
          <a:p>
            <a:pPr lvl="1"/>
            <a:r>
              <a:rPr lang="en-US" sz="1800" dirty="0">
                <a:latin typeface="Arial" pitchFamily="34" charset="0"/>
                <a:cs typeface="Arial" pitchFamily="34" charset="0"/>
              </a:rPr>
              <a:t>Timelines</a:t>
            </a:r>
          </a:p>
          <a:p>
            <a:pPr lvl="1">
              <a:buFont typeface="Arial" pitchFamily="34" charset="0"/>
              <a:buNone/>
            </a:pPr>
            <a:endParaRPr lang="en-US" dirty="0"/>
          </a:p>
        </p:txBody>
      </p:sp>
    </p:spTree>
    <p:extLst>
      <p:ext uri="{BB962C8B-B14F-4D97-AF65-F5344CB8AC3E}">
        <p14:creationId xmlns:p14="http://schemas.microsoft.com/office/powerpoint/2010/main" val="252676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293230D3-2D69-4889-8460-AD2DD5A9DC17}" type="slidenum">
              <a:rPr lang="en-US" sz="900">
                <a:latin typeface="Arial" pitchFamily="34" charset="0"/>
                <a:cs typeface="Arial" pitchFamily="34" charset="0"/>
              </a:rPr>
              <a:pPr>
                <a:defRPr/>
              </a:pPr>
              <a:t>7</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2C4B8DDB-84A2-456D-B295-BA44EE2309FC}" type="slidenum">
              <a:rPr lang="en-US" sz="1200">
                <a:solidFill>
                  <a:schemeClr val="tx1">
                    <a:tint val="75000"/>
                  </a:schemeClr>
                </a:solidFill>
                <a:latin typeface="+mn-lt"/>
              </a:rPr>
              <a:pPr algn="r" fontAlgn="auto">
                <a:spcBef>
                  <a:spcPts val="0"/>
                </a:spcBef>
                <a:spcAft>
                  <a:spcPts val="0"/>
                </a:spcAft>
                <a:defRPr/>
              </a:pPr>
              <a:t>7</a:t>
            </a:fld>
            <a:endParaRPr lang="en-US" sz="1200">
              <a:solidFill>
                <a:schemeClr val="tx1">
                  <a:tint val="75000"/>
                </a:schemeClr>
              </a:solidFill>
              <a:latin typeface="+mn-lt"/>
            </a:endParaRPr>
          </a:p>
        </p:txBody>
      </p:sp>
      <p:sp>
        <p:nvSpPr>
          <p:cNvPr id="7"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4882280-C9A2-40C6-A5F9-CD232384DDDB}" type="slidenum">
              <a:rPr lang="en-US" sz="1200">
                <a:solidFill>
                  <a:schemeClr val="bg1"/>
                </a:solidFill>
                <a:latin typeface="Calibri" pitchFamily="34" charset="0"/>
              </a:rPr>
              <a:pPr algn="r" eaLnBrk="1" hangingPunct="1"/>
              <a:t>7</a:t>
            </a:fld>
            <a:endParaRPr lang="en-US" sz="1200">
              <a:solidFill>
                <a:schemeClr val="bg1"/>
              </a:solidFill>
              <a:latin typeface="Calibri" pitchFamily="34" charset="0"/>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9"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334000" y="685800"/>
            <a:ext cx="35052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Step 2 – Conduct BIA and RA</a:t>
            </a:r>
          </a:p>
        </p:txBody>
      </p:sp>
      <p:sp>
        <p:nvSpPr>
          <p:cNvPr id="13" name="Content Placeholder 15"/>
          <p:cNvSpPr txBox="1">
            <a:spLocks/>
          </p:cNvSpPr>
          <p:nvPr/>
        </p:nvSpPr>
        <p:spPr>
          <a:xfrm>
            <a:off x="457200" y="1219200"/>
            <a:ext cx="8229600" cy="4572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a:latin typeface="Arial" pitchFamily="34" charset="0"/>
                <a:cs typeface="Arial" pitchFamily="34" charset="0"/>
              </a:rPr>
              <a:t>Business Impact Analysis (BIA):</a:t>
            </a:r>
          </a:p>
          <a:p>
            <a:pPr lvl="1"/>
            <a:r>
              <a:rPr lang="en-US" sz="2000">
                <a:latin typeface="Arial" pitchFamily="34" charset="0"/>
                <a:cs typeface="Arial" pitchFamily="34" charset="0"/>
              </a:rPr>
              <a:t>A process designed to prioritize essential business functions by assessing quantitative and qualitative impacts</a:t>
            </a:r>
          </a:p>
          <a:p>
            <a:pPr lvl="1"/>
            <a:r>
              <a:rPr lang="en-US" sz="2000">
                <a:latin typeface="Arial" pitchFamily="34" charset="0"/>
                <a:cs typeface="Arial" pitchFamily="34" charset="0"/>
              </a:rPr>
              <a:t>Identify resource dependencies (e.g., telecom; vital records, staffing, etc)</a:t>
            </a:r>
          </a:p>
          <a:p>
            <a:pPr lvl="2"/>
            <a:r>
              <a:rPr lang="en-US" sz="1400">
                <a:latin typeface="Arial" pitchFamily="34" charset="0"/>
                <a:cs typeface="Arial" pitchFamily="34" charset="0"/>
              </a:rPr>
              <a:t>Recovery Time Objectives (RTO)</a:t>
            </a:r>
          </a:p>
          <a:p>
            <a:pPr lvl="2"/>
            <a:r>
              <a:rPr lang="en-US" sz="1400">
                <a:latin typeface="Arial" pitchFamily="34" charset="0"/>
                <a:cs typeface="Arial" pitchFamily="34" charset="0"/>
              </a:rPr>
              <a:t>Recovery Point Objectives (RPO)</a:t>
            </a:r>
          </a:p>
          <a:p>
            <a:pPr lvl="2">
              <a:buFont typeface="Arial" pitchFamily="34" charset="0"/>
              <a:buNone/>
            </a:pPr>
            <a:endParaRPr lang="en-US" sz="300">
              <a:latin typeface="Arial" pitchFamily="34" charset="0"/>
              <a:cs typeface="Arial" pitchFamily="34" charset="0"/>
            </a:endParaRPr>
          </a:p>
          <a:p>
            <a:r>
              <a:rPr lang="en-US" sz="2000">
                <a:latin typeface="Arial" pitchFamily="34" charset="0"/>
                <a:cs typeface="Arial" pitchFamily="34" charset="0"/>
              </a:rPr>
              <a:t>Risk Assessment (RA): Process of identifying the risks &amp; probabilities to an organization</a:t>
            </a:r>
          </a:p>
          <a:p>
            <a:pPr lvl="1"/>
            <a:r>
              <a:rPr lang="en-US" sz="2000">
                <a:latin typeface="Arial" pitchFamily="34" charset="0"/>
                <a:cs typeface="Arial" pitchFamily="34" charset="0"/>
              </a:rPr>
              <a:t>Review of potential risks to business processes</a:t>
            </a:r>
          </a:p>
          <a:p>
            <a:pPr lvl="1"/>
            <a:r>
              <a:rPr lang="en-US" sz="2000">
                <a:latin typeface="Arial" pitchFamily="34" charset="0"/>
                <a:cs typeface="Arial" pitchFamily="34" charset="0"/>
              </a:rPr>
              <a:t>Review of technical infrastructure and data dependencies</a:t>
            </a:r>
          </a:p>
          <a:p>
            <a:pPr lvl="1">
              <a:buFont typeface="Arial" pitchFamily="34" charset="0"/>
              <a:buNone/>
            </a:pPr>
            <a:endParaRPr lang="en-US" sz="300">
              <a:latin typeface="Arial" pitchFamily="34" charset="0"/>
              <a:cs typeface="Arial" pitchFamily="34" charset="0"/>
            </a:endParaRPr>
          </a:p>
          <a:p>
            <a:r>
              <a:rPr lang="en-US" sz="2000">
                <a:latin typeface="Arial" pitchFamily="34" charset="0"/>
                <a:cs typeface="Arial" pitchFamily="34" charset="0"/>
              </a:rPr>
              <a:t>Identify gaps between function RTO and technical RPO</a:t>
            </a:r>
          </a:p>
          <a:p>
            <a:endParaRPr lang="en-US"/>
          </a:p>
        </p:txBody>
      </p:sp>
    </p:spTree>
    <p:extLst>
      <p:ext uri="{BB962C8B-B14F-4D97-AF65-F5344CB8AC3E}">
        <p14:creationId xmlns:p14="http://schemas.microsoft.com/office/powerpoint/2010/main" val="2711301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85EA43A9-3885-4CE0-87A2-802B670A3454}" type="slidenum">
              <a:rPr lang="en-US" sz="900">
                <a:latin typeface="Arial" pitchFamily="34" charset="0"/>
                <a:cs typeface="Arial" pitchFamily="34" charset="0"/>
              </a:rPr>
              <a:pPr>
                <a:defRPr/>
              </a:pPr>
              <a:t>8</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A349EF4E-D498-474A-A41F-AB94E1CF7742}" type="slidenum">
              <a:rPr lang="en-US" sz="1200">
                <a:solidFill>
                  <a:schemeClr val="tx1">
                    <a:tint val="75000"/>
                  </a:schemeClr>
                </a:solidFill>
                <a:latin typeface="+mn-lt"/>
              </a:rPr>
              <a:pPr algn="r" fontAlgn="auto">
                <a:spcBef>
                  <a:spcPts val="0"/>
                </a:spcBef>
                <a:spcAft>
                  <a:spcPts val="0"/>
                </a:spcAft>
                <a:defRPr/>
              </a:pPr>
              <a:t>8</a:t>
            </a:fld>
            <a:endParaRPr lang="en-US" sz="1200">
              <a:solidFill>
                <a:schemeClr val="tx1">
                  <a:tint val="75000"/>
                </a:schemeClr>
              </a:solidFill>
              <a:latin typeface="+mn-lt"/>
            </a:endParaRPr>
          </a:p>
        </p:txBody>
      </p:sp>
      <p:sp>
        <p:nvSpPr>
          <p:cNvPr id="7"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2910F54-C669-4CF7-BD47-01071CBAD425}" type="slidenum">
              <a:rPr lang="en-US" sz="1200">
                <a:solidFill>
                  <a:schemeClr val="bg1"/>
                </a:solidFill>
                <a:latin typeface="Calibri" pitchFamily="34" charset="0"/>
              </a:rPr>
              <a:pPr algn="r" eaLnBrk="1" hangingPunct="1"/>
              <a:t>8</a:t>
            </a:fld>
            <a:endParaRPr lang="en-US" sz="1200">
              <a:solidFill>
                <a:schemeClr val="bg1"/>
              </a:solidFill>
              <a:latin typeface="Calibri" pitchFamily="34" charset="0"/>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9"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4267200" y="685800"/>
            <a:ext cx="45720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Step 3 – Develop Recovery Strategies</a:t>
            </a:r>
          </a:p>
        </p:txBody>
      </p:sp>
      <p:sp>
        <p:nvSpPr>
          <p:cNvPr id="13" name="Content Placeholder 15"/>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a:latin typeface="Arial" pitchFamily="34" charset="0"/>
                <a:cs typeface="Arial" pitchFamily="34" charset="0"/>
              </a:rPr>
              <a:t>Identify process recovery strategies based on the Business Impact Analysis and Risk Assessment Data</a:t>
            </a:r>
          </a:p>
          <a:p>
            <a:pPr lvl="1"/>
            <a:r>
              <a:rPr lang="en-US" sz="1800">
                <a:latin typeface="Arial" pitchFamily="34" charset="0"/>
                <a:cs typeface="Arial" pitchFamily="34" charset="0"/>
              </a:rPr>
              <a:t>Recommend risk mitigation measures</a:t>
            </a:r>
          </a:p>
          <a:p>
            <a:pPr lvl="1"/>
            <a:r>
              <a:rPr lang="en-US" sz="1800">
                <a:latin typeface="Arial" pitchFamily="34" charset="0"/>
                <a:cs typeface="Arial" pitchFamily="34" charset="0"/>
              </a:rPr>
              <a:t>Develop alternative strategies to meet organizational RTO/RPO requirements</a:t>
            </a:r>
          </a:p>
          <a:p>
            <a:pPr lvl="1"/>
            <a:r>
              <a:rPr lang="en-US" sz="1800">
                <a:latin typeface="Arial" pitchFamily="34" charset="0"/>
                <a:cs typeface="Arial" pitchFamily="34" charset="0"/>
              </a:rPr>
              <a:t>Prepare cost benefit analysis and timeline for recommended solutions</a:t>
            </a:r>
          </a:p>
          <a:p>
            <a:pPr lvl="1"/>
            <a:r>
              <a:rPr lang="en-US" sz="1800">
                <a:latin typeface="Arial" pitchFamily="34" charset="0"/>
                <a:cs typeface="Arial" pitchFamily="34" charset="0"/>
              </a:rPr>
              <a:t>Evaluate alternative strategies</a:t>
            </a:r>
          </a:p>
          <a:p>
            <a:pPr lvl="1"/>
            <a:r>
              <a:rPr lang="en-US" sz="1800">
                <a:latin typeface="Arial" pitchFamily="34" charset="0"/>
                <a:cs typeface="Arial" pitchFamily="34" charset="0"/>
              </a:rPr>
              <a:t>Present to University Leadership</a:t>
            </a:r>
          </a:p>
          <a:p>
            <a:pPr lvl="1"/>
            <a:r>
              <a:rPr lang="en-US" sz="1800">
                <a:latin typeface="Arial" pitchFamily="34" charset="0"/>
                <a:cs typeface="Arial" pitchFamily="34" charset="0"/>
              </a:rPr>
              <a:t>Document alternative strategy decisions</a:t>
            </a:r>
          </a:p>
        </p:txBody>
      </p:sp>
    </p:spTree>
    <p:extLst>
      <p:ext uri="{BB962C8B-B14F-4D97-AF65-F5344CB8AC3E}">
        <p14:creationId xmlns:p14="http://schemas.microsoft.com/office/powerpoint/2010/main" val="47644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lum bright="42000" contrast="-6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1980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b="1" dirty="0">
              <a:latin typeface="Arial" pitchFamily="34" charset="0"/>
              <a:cs typeface="Arial" pitchFamily="34" charset="0"/>
            </a:endParaRPr>
          </a:p>
        </p:txBody>
      </p:sp>
      <p:sp>
        <p:nvSpPr>
          <p:cNvPr id="4" name="Rectangle 3"/>
          <p:cNvSpPr/>
          <p:nvPr/>
        </p:nvSpPr>
        <p:spPr>
          <a:xfrm rot="10800000">
            <a:off x="0" y="0"/>
            <a:ext cx="9144000" cy="838200"/>
          </a:xfrm>
          <a:prstGeom prst="rect">
            <a:avLst/>
          </a:prstGeom>
          <a:solidFill>
            <a:srgbClr val="00693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5C3FCABF-A44F-466E-B730-9F763740CCD1}" type="slidenum">
              <a:rPr lang="en-US" sz="900">
                <a:latin typeface="Arial" pitchFamily="34" charset="0"/>
                <a:cs typeface="Arial" pitchFamily="34" charset="0"/>
              </a:rPr>
              <a:pPr>
                <a:defRPr/>
              </a:pPr>
              <a:t>9</a:t>
            </a:fld>
            <a:endParaRPr lang="en-US" sz="900" dirty="0">
              <a:latin typeface="Arial" pitchFamily="34" charset="0"/>
              <a:cs typeface="Arial" pitchFamily="34" charset="0"/>
            </a:endParaRPr>
          </a:p>
        </p:txBody>
      </p:sp>
      <p:sp>
        <p:nvSpPr>
          <p:cNvPr id="6" name="Slide Number Placeholder 3"/>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C57B7CE3-35CF-4CA5-B944-8DF1C953C0E4}" type="slidenum">
              <a:rPr lang="en-US" sz="1200">
                <a:solidFill>
                  <a:schemeClr val="tx1">
                    <a:tint val="75000"/>
                  </a:schemeClr>
                </a:solidFill>
                <a:latin typeface="+mn-lt"/>
              </a:rPr>
              <a:pPr algn="r" fontAlgn="auto">
                <a:spcBef>
                  <a:spcPts val="0"/>
                </a:spcBef>
                <a:spcAft>
                  <a:spcPts val="0"/>
                </a:spcAft>
                <a:defRPr/>
              </a:pPr>
              <a:t>9</a:t>
            </a:fld>
            <a:endParaRPr lang="en-US" sz="1200">
              <a:solidFill>
                <a:schemeClr val="tx1">
                  <a:tint val="75000"/>
                </a:schemeClr>
              </a:solidFill>
              <a:latin typeface="+mn-lt"/>
            </a:endParaRPr>
          </a:p>
        </p:txBody>
      </p:sp>
      <p:sp>
        <p:nvSpPr>
          <p:cNvPr id="7" name="Slide Number Placeholder 3"/>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7E685E3-8459-471E-B5E1-4221C38954F1}" type="slidenum">
              <a:rPr lang="en-US" sz="1200">
                <a:solidFill>
                  <a:schemeClr val="bg1"/>
                </a:solidFill>
                <a:latin typeface="Calibri" pitchFamily="34" charset="0"/>
              </a:rPr>
              <a:pPr algn="r" eaLnBrk="1" hangingPunct="1"/>
              <a:t>9</a:t>
            </a:fld>
            <a:endParaRPr lang="en-US" sz="1200">
              <a:solidFill>
                <a:schemeClr val="bg1"/>
              </a:solidFill>
              <a:latin typeface="Calibri" pitchFamily="34" charset="0"/>
            </a:endParaRPr>
          </a:p>
        </p:txBody>
      </p:sp>
      <p:sp>
        <p:nvSpPr>
          <p:cNvPr id="8" name="Rectangle 7"/>
          <p:cNvSpPr/>
          <p:nvPr/>
        </p:nvSpPr>
        <p:spPr>
          <a:xfrm>
            <a:off x="0" y="838200"/>
            <a:ext cx="9144000" cy="518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latin typeface="Arial" pitchFamily="34" charset="0"/>
              <a:cs typeface="Arial" pitchFamily="34" charset="0"/>
            </a:endParaRPr>
          </a:p>
        </p:txBody>
      </p:sp>
      <p:sp>
        <p:nvSpPr>
          <p:cNvPr id="9" name="TextBox 9"/>
          <p:cNvSpPr txBox="1">
            <a:spLocks noChangeArrowheads="1"/>
          </p:cNvSpPr>
          <p:nvPr/>
        </p:nvSpPr>
        <p:spPr bwMode="auto">
          <a:xfrm>
            <a:off x="228600" y="457200"/>
            <a:ext cx="868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cxnSp>
        <p:nvCxnSpPr>
          <p:cNvPr id="10" name="Straight Connector 9"/>
          <p:cNvCxnSpPr/>
          <p:nvPr/>
        </p:nvCxnSpPr>
        <p:spPr>
          <a:xfrm rot="10800000">
            <a:off x="0" y="60198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838200"/>
            <a:ext cx="9144000" cy="0"/>
          </a:xfrm>
          <a:prstGeom prst="line">
            <a:avLst/>
          </a:prstGeom>
          <a:ln w="50800">
            <a:solidFill>
              <a:srgbClr val="00693F"/>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029200" y="685800"/>
            <a:ext cx="3810000" cy="304800"/>
          </a:xfrm>
          <a:prstGeom prst="roundRect">
            <a:avLst>
              <a:gd name="adj" fmla="val 50000"/>
            </a:avLst>
          </a:prstGeom>
          <a:solidFill>
            <a:srgbClr val="00693F"/>
          </a:solidFill>
          <a:ln>
            <a:solidFill>
              <a:srgbClr val="0069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Arial" pitchFamily="34" charset="0"/>
                <a:cs typeface="Arial" pitchFamily="34" charset="0"/>
              </a:rPr>
              <a:t>Step 4 – Develop COOP Plans </a:t>
            </a:r>
          </a:p>
        </p:txBody>
      </p:sp>
      <p:sp>
        <p:nvSpPr>
          <p:cNvPr id="13" name="Content Placeholder 15"/>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Arial" pitchFamily="34" charset="0"/>
                <a:cs typeface="Arial" pitchFamily="34" charset="0"/>
              </a:rPr>
              <a:t>Document recovery strategies and procedures</a:t>
            </a:r>
          </a:p>
          <a:p>
            <a:pPr lvl="1"/>
            <a:r>
              <a:rPr lang="en-US" sz="1800" dirty="0">
                <a:latin typeface="Arial" pitchFamily="34" charset="0"/>
                <a:cs typeface="Arial" pitchFamily="34" charset="0"/>
              </a:rPr>
              <a:t>University/Division roles and responsibilities</a:t>
            </a:r>
          </a:p>
          <a:p>
            <a:pPr lvl="1"/>
            <a:r>
              <a:rPr lang="en-US" sz="1800" dirty="0">
                <a:latin typeface="Arial" pitchFamily="34" charset="0"/>
                <a:cs typeface="Arial" pitchFamily="34" charset="0"/>
              </a:rPr>
              <a:t>Standard Operating Procedures and checklists</a:t>
            </a:r>
          </a:p>
          <a:p>
            <a:pPr lvl="1"/>
            <a:endParaRPr lang="en-US" sz="600" dirty="0">
              <a:latin typeface="Arial" pitchFamily="34" charset="0"/>
              <a:cs typeface="Arial" pitchFamily="34" charset="0"/>
            </a:endParaRPr>
          </a:p>
          <a:p>
            <a:r>
              <a:rPr lang="en-US" sz="2000" dirty="0">
                <a:latin typeface="Arial" pitchFamily="34" charset="0"/>
                <a:cs typeface="Arial" pitchFamily="34" charset="0"/>
              </a:rPr>
              <a:t>Create activation procedures</a:t>
            </a:r>
          </a:p>
          <a:p>
            <a:pPr lvl="1"/>
            <a:r>
              <a:rPr lang="en-US" sz="1800" dirty="0">
                <a:latin typeface="Arial" pitchFamily="34" charset="0"/>
                <a:cs typeface="Arial" pitchFamily="34" charset="0"/>
              </a:rPr>
              <a:t>Detail communication / notification procedures</a:t>
            </a:r>
          </a:p>
          <a:p>
            <a:pPr lvl="1"/>
            <a:r>
              <a:rPr lang="en-US" sz="1800" dirty="0">
                <a:latin typeface="Arial" pitchFamily="34" charset="0"/>
                <a:cs typeface="Arial" pitchFamily="34" charset="0"/>
              </a:rPr>
              <a:t>Establish command and control requirements</a:t>
            </a:r>
          </a:p>
          <a:p>
            <a:pPr lvl="1"/>
            <a:endParaRPr lang="en-US" sz="600" dirty="0">
              <a:latin typeface="Arial" pitchFamily="34" charset="0"/>
              <a:cs typeface="Arial" pitchFamily="34" charset="0"/>
            </a:endParaRPr>
          </a:p>
          <a:p>
            <a:r>
              <a:rPr lang="en-US" sz="2000" dirty="0">
                <a:latin typeface="Arial" pitchFamily="34" charset="0"/>
                <a:cs typeface="Arial" pitchFamily="34" charset="0"/>
              </a:rPr>
              <a:t>Integrate with University-wide Emergency Management Plan</a:t>
            </a:r>
          </a:p>
        </p:txBody>
      </p:sp>
    </p:spTree>
    <p:extLst>
      <p:ext uri="{BB962C8B-B14F-4D97-AF65-F5344CB8AC3E}">
        <p14:creationId xmlns:p14="http://schemas.microsoft.com/office/powerpoint/2010/main" val="1340794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830</Words>
  <Application>Microsoft Office PowerPoint</Application>
  <PresentationFormat>On-screen Show (4:3)</PresentationFormat>
  <Paragraphs>159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Arno Pro</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Eastern Michigan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Smith</dc:creator>
  <cp:lastModifiedBy>Laura Drabczyk</cp:lastModifiedBy>
  <cp:revision>4</cp:revision>
  <cp:lastPrinted>2011-03-15T13:05:16Z</cp:lastPrinted>
  <dcterms:created xsi:type="dcterms:W3CDTF">2011-03-15T12:45:39Z</dcterms:created>
  <dcterms:modified xsi:type="dcterms:W3CDTF">2023-02-14T19:32:29Z</dcterms:modified>
</cp:coreProperties>
</file>